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9" r:id="rId2"/>
  </p:sldMasterIdLst>
  <p:notesMasterIdLst>
    <p:notesMasterId r:id="rId41"/>
  </p:notesMasterIdLst>
  <p:sldIdLst>
    <p:sldId id="256" r:id="rId3"/>
    <p:sldId id="1856" r:id="rId4"/>
    <p:sldId id="1871" r:id="rId5"/>
    <p:sldId id="1697" r:id="rId6"/>
    <p:sldId id="274" r:id="rId7"/>
    <p:sldId id="275" r:id="rId8"/>
    <p:sldId id="1848" r:id="rId9"/>
    <p:sldId id="276" r:id="rId10"/>
    <p:sldId id="277" r:id="rId11"/>
    <p:sldId id="278" r:id="rId12"/>
    <p:sldId id="1698" r:id="rId13"/>
    <p:sldId id="280" r:id="rId14"/>
    <p:sldId id="1850" r:id="rId15"/>
    <p:sldId id="283" r:id="rId16"/>
    <p:sldId id="1846" r:id="rId17"/>
    <p:sldId id="1845" r:id="rId18"/>
    <p:sldId id="1854" r:id="rId19"/>
    <p:sldId id="1789" r:id="rId20"/>
    <p:sldId id="1883" r:id="rId21"/>
    <p:sldId id="1884" r:id="rId22"/>
    <p:sldId id="1872" r:id="rId23"/>
    <p:sldId id="1885" r:id="rId24"/>
    <p:sldId id="1873" r:id="rId25"/>
    <p:sldId id="1886" r:id="rId26"/>
    <p:sldId id="1874" r:id="rId27"/>
    <p:sldId id="1887" r:id="rId28"/>
    <p:sldId id="1875" r:id="rId29"/>
    <p:sldId id="1888" r:id="rId30"/>
    <p:sldId id="1876" r:id="rId31"/>
    <p:sldId id="1889" r:id="rId32"/>
    <p:sldId id="1877" r:id="rId33"/>
    <p:sldId id="1868" r:id="rId34"/>
    <p:sldId id="1890" r:id="rId35"/>
    <p:sldId id="1881" r:id="rId36"/>
    <p:sldId id="1869" r:id="rId37"/>
    <p:sldId id="1891" r:id="rId38"/>
    <p:sldId id="1882" r:id="rId39"/>
    <p:sldId id="1847" r:id="rId40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68FC15-DDA5-4D7A-9749-BC5CB69DCA10}" type="datetimeFigureOut">
              <a:rPr lang="en-US" smtClean="0"/>
              <a:t>8/5/2023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8"/>
            <a:ext cx="5852160" cy="378047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5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CCCA6D-0A9F-400A-B328-F541600CF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727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3E0FBC-A19A-4948-85E0-EDF14BFFEF76}" type="slidenum">
              <a:rPr lang="en-MY" smtClean="0"/>
              <a:t>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74656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C2355-3360-98E2-0276-E7E2D62C7E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7B8208-9E92-2CB0-EC8D-7CB27C3AF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523AF5-9B89-13F2-20C7-03421C24E0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0FEF23-F27A-42B0-85AB-7E7EE8E83427}" type="datetimeFigureOut">
              <a:rPr lang="en-US" smtClean="0"/>
              <a:t>8/5/2023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C5911-853F-D417-EEE0-59F99BBA8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594868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0E896-4E7B-6C30-AC26-BEAC2B2EE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42190" y="6614795"/>
            <a:ext cx="465329" cy="3143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271E2F8A-A5A5-44AB-BDAE-D6240787A7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048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1EEA1-8863-B8F3-2733-53AA1733F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6ABF11-F433-DD0B-D598-3798DA6C7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68554-DAAB-4B83-A4F4-B084E261FCFB}" type="datetime1">
              <a:rPr lang="en-US" smtClean="0"/>
              <a:t>8/5/2023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BF212F-03CF-9AFC-646B-FFFBC17D3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000655-6D1C-8D75-BCF7-623E3F3C7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5B61B-5C52-44A2-968D-035C9FEA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927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23070A-43D3-9767-82B6-A13402782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945C2-1BFA-4459-8E0B-1E7B80A5EB7F}" type="datetime1">
              <a:rPr lang="en-US" smtClean="0"/>
              <a:t>8/5/2023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2EAF0A-16CB-2998-38E8-528536592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014551-F653-8FD5-2C00-E2984C89A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5B61B-5C52-44A2-968D-035C9FEA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56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B56C5-F681-9180-A4AD-B593B34F6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2790D-1289-ED96-40ED-080F67067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0FE6CE-BA87-7E2F-B08E-0184039A26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EE752E-D150-2838-43FA-AB473B6F7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46E5-EA55-4072-A40C-C364612D96C2}" type="datetime1">
              <a:rPr lang="en-US" smtClean="0"/>
              <a:t>8/5/2023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27DA13-319A-0721-C868-511F736F6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B5AAB2-ED81-D52B-96B1-DE449226B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5B61B-5C52-44A2-968D-035C9FEA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0226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705EF-644E-E43C-AA86-0D8CF59B3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3D2B46-3C88-ED6E-46AB-DD66C7E8F7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C64513-D1B1-E365-1CD1-2D52FACAF6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F6252B-CB8D-012E-39B9-48C8239AD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C073-D95F-456E-BF05-F82970EF2E30}" type="datetime1">
              <a:rPr lang="en-US" smtClean="0"/>
              <a:t>8/5/2023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614CE6-67B9-186E-E164-6E247D5DE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DAE918-0570-29B6-7BD9-CEBF136FE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5B61B-5C52-44A2-968D-035C9FEA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149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FADE2-1FB9-6FEC-BF8D-27D4EAF0D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B58B50-3F46-0180-B5C5-9688C80961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BDFF4-C9D2-B439-7779-048F1BC27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D3CE1-136F-40ED-A109-66420AA288C6}" type="datetime1">
              <a:rPr lang="en-US" smtClean="0"/>
              <a:t>8/5/2023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4D5A7-BF40-E0E6-FBFE-66F6747B8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95641-36D2-343E-CD74-CDBAE9480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5B61B-5C52-44A2-968D-035C9FEA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648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FAD707-BAD5-2C36-B13F-9911E2CB41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755FA3-F49D-0090-0D0B-FA929A7FFF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54812D-AECB-CBB2-0C8A-641FE5F3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C8FBB-31DC-4CAE-9C2B-6A8D968E9CA2}" type="datetime1">
              <a:rPr lang="en-US" smtClean="0"/>
              <a:t>8/5/2023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592FF-126C-7D51-51EE-7BF2F458C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2B468-5DAF-73EF-ACCF-DB002282F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5B61B-5C52-44A2-968D-035C9FEA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40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720AE-2107-91DD-EF1C-D71AF20AE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FC88C-765F-4B4E-2669-C9ACC01E3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B0A28-2DA4-4521-731C-0D6624502B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0FEF23-F27A-42B0-85AB-7E7EE8E83427}" type="datetimeFigureOut">
              <a:rPr lang="en-US" smtClean="0"/>
              <a:t>8/5/2023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0AD24-6395-088F-84C6-6984CD7D2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594868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3CB62-FD2F-F25D-4F51-EFB74979F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37620" y="6608699"/>
            <a:ext cx="454913" cy="33566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271E2F8A-A5A5-44AB-BDAE-D6240787A7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404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BF5284-0F4C-952A-4A8D-C929CB5DA3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0FEF23-F27A-42B0-85AB-7E7EE8E83427}" type="datetimeFigureOut">
              <a:rPr lang="en-US" smtClean="0"/>
              <a:t>8/5/2023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5EC279-F793-B966-E5DA-8152EDA89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594868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6C9D99-AA44-A83D-8D1D-42D68E8EC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46509" y="6608699"/>
            <a:ext cx="446024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271E2F8A-A5A5-44AB-BDAE-D6240787A7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637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583384"/>
          </a:xfrm>
          <a:custGeom>
            <a:avLst/>
            <a:gdLst/>
            <a:ahLst/>
            <a:cxnLst/>
            <a:rect l="l" t="t" r="r" b="b"/>
            <a:pathLst>
              <a:path w="11950700" h="571500">
                <a:moveTo>
                  <a:pt x="11950700" y="0"/>
                </a:moveTo>
                <a:lnTo>
                  <a:pt x="0" y="0"/>
                </a:lnTo>
                <a:lnTo>
                  <a:pt x="0" y="571500"/>
                </a:lnTo>
                <a:lnTo>
                  <a:pt x="11950700" y="571500"/>
                </a:lnTo>
                <a:lnTo>
                  <a:pt x="11950700" y="0"/>
                </a:lnTo>
                <a:close/>
              </a:path>
            </a:pathLst>
          </a:custGeom>
          <a:solidFill>
            <a:srgbClr val="273D88"/>
          </a:solidFill>
        </p:spPr>
        <p:txBody>
          <a:bodyPr wrap="square" lIns="0" tIns="0" rIns="0" bIns="0" rtlCol="0"/>
          <a:lstStyle/>
          <a:p>
            <a:endParaRPr sz="1836" dirty="0"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637611"/>
            <a:ext cx="5117790" cy="220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070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E0C40-66CA-923E-C2F3-B827334CF6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74A1CD-C52C-FC5A-97B1-A67BB14069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F4EF25-F7E1-4609-C620-C1FED5126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195A-932A-44A6-8BB8-D0096E640676}" type="datetime1">
              <a:rPr lang="en-US" smtClean="0"/>
              <a:t>8/5/2023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A7556-2C16-E179-D099-9C90E1F95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70659D-255D-8951-9F5B-5FADEB3C3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5B61B-5C52-44A2-968D-035C9FEA4A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4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C46E1-F19D-12A6-137C-B5789E77F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FDEED-181F-C1C5-B7C7-E5DFD520E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C7F26-D5AC-56AA-CA92-CBA2AC0C4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4AEE1-8173-4F83-AB61-AE04DE1DE6F4}" type="datetime1">
              <a:rPr lang="en-US" smtClean="0"/>
              <a:t>8/5/2023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5175E-1080-F7A0-4964-86A057CD5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CF6DD-5A4E-139F-5213-C3A6B45C9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5B61B-5C52-44A2-968D-035C9FEA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062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A049A-3721-347C-99FE-50B9E858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1F8191-C10A-2911-DAD1-CA8B35A02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9D0E5-5FD7-2473-65F0-DCC462FC4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E2B1-5D7B-4D27-A328-A09EF7D2A55E}" type="datetime1">
              <a:rPr lang="en-US" smtClean="0"/>
              <a:t>8/5/2023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10799-F95F-9B96-39E9-C5C00861F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77A1A-3895-DAA6-AB3D-65CB17909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5B61B-5C52-44A2-968D-035C9FEA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262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74877-F7BF-D672-AB62-FADADD37A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0DD37-7B2C-01FC-1943-D8326D7580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4E8199-66C3-642B-0AE3-8B6E035E3C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B2AE35-15D6-BB05-4336-B39AC8B19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680A9-2EF1-48C4-AB52-5AEA976A3152}" type="datetime1">
              <a:rPr lang="en-US" smtClean="0"/>
              <a:t>8/5/2023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612A39-F143-5F6C-CFFA-10F8504CC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AB7CDF-A1B7-0155-8968-E09FB2DC5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5B61B-5C52-44A2-968D-035C9FEA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580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4FEEA-DAC5-830F-0A13-92F935D18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A1C779-9880-ACF0-6F04-14F21ED87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3791BE-0DFD-13DE-1156-6824BD0EC2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354789-A70A-184B-3F37-7A0D3E25E8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D2A6F2-A0E6-B86A-7BB7-7F4295CBD9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A8654F-6553-6492-12AA-25AF9EC3E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E10CB-530C-4440-89FC-ACA8CD5B75D8}" type="datetime1">
              <a:rPr lang="en-US" smtClean="0"/>
              <a:t>8/5/2023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61E2B5-ECA6-225A-FD7A-3D390EACF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24261A-BDCB-CC4B-EFAC-797F456EA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5B61B-5C52-44A2-968D-035C9FEA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734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g object 16">
            <a:extLst>
              <a:ext uri="{FF2B5EF4-FFF2-40B4-BE49-F238E27FC236}">
                <a16:creationId xmlns:a16="http://schemas.microsoft.com/office/drawing/2014/main" id="{292E6326-1C94-A3F4-AB38-09957EA11563}"/>
              </a:ext>
            </a:extLst>
          </p:cNvPr>
          <p:cNvSpPr/>
          <p:nvPr userDrawn="1"/>
        </p:nvSpPr>
        <p:spPr>
          <a:xfrm>
            <a:off x="0" y="0"/>
            <a:ext cx="11379200" cy="681948"/>
          </a:xfrm>
          <a:custGeom>
            <a:avLst/>
            <a:gdLst/>
            <a:ahLst/>
            <a:cxnLst/>
            <a:rect l="l" t="t" r="r" b="b"/>
            <a:pathLst>
              <a:path w="11950700" h="571500">
                <a:moveTo>
                  <a:pt x="11950700" y="0"/>
                </a:moveTo>
                <a:lnTo>
                  <a:pt x="0" y="0"/>
                </a:lnTo>
                <a:lnTo>
                  <a:pt x="0" y="571500"/>
                </a:lnTo>
                <a:lnTo>
                  <a:pt x="11950700" y="571500"/>
                </a:lnTo>
                <a:lnTo>
                  <a:pt x="11950700" y="0"/>
                </a:lnTo>
                <a:close/>
              </a:path>
            </a:pathLst>
          </a:custGeom>
          <a:solidFill>
            <a:srgbClr val="273D8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bg object 17">
            <a:extLst>
              <a:ext uri="{FF2B5EF4-FFF2-40B4-BE49-F238E27FC236}">
                <a16:creationId xmlns:a16="http://schemas.microsoft.com/office/drawing/2014/main" id="{3899EE76-FDDE-A315-78BE-7157FC653CAA}"/>
              </a:ext>
            </a:extLst>
          </p:cNvPr>
          <p:cNvSpPr/>
          <p:nvPr userDrawn="1"/>
        </p:nvSpPr>
        <p:spPr>
          <a:xfrm>
            <a:off x="5266592" y="6637629"/>
            <a:ext cx="6934200" cy="265537"/>
          </a:xfrm>
          <a:custGeom>
            <a:avLst/>
            <a:gdLst/>
            <a:ahLst/>
            <a:cxnLst/>
            <a:rect l="l" t="t" r="r" b="b"/>
            <a:pathLst>
              <a:path w="6362700" h="215900">
                <a:moveTo>
                  <a:pt x="0" y="215900"/>
                </a:moveTo>
                <a:lnTo>
                  <a:pt x="6362700" y="215900"/>
                </a:lnTo>
                <a:lnTo>
                  <a:pt x="6362700" y="0"/>
                </a:lnTo>
                <a:lnTo>
                  <a:pt x="0" y="0"/>
                </a:lnTo>
                <a:lnTo>
                  <a:pt x="0" y="215900"/>
                </a:lnTo>
                <a:close/>
              </a:path>
            </a:pathLst>
          </a:custGeom>
          <a:solidFill>
            <a:srgbClr val="273D8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9" name="bg object 19">
            <a:extLst>
              <a:ext uri="{FF2B5EF4-FFF2-40B4-BE49-F238E27FC236}">
                <a16:creationId xmlns:a16="http://schemas.microsoft.com/office/drawing/2014/main" id="{0D28B5C6-AD1F-48CB-BD59-92008B475E68}"/>
              </a:ext>
            </a:extLst>
          </p:cNvPr>
          <p:cNvPicPr/>
          <p:nvPr userDrawn="1"/>
        </p:nvPicPr>
        <p:blipFill>
          <a:blip r:embed="rId6" cstate="print"/>
          <a:stretch>
            <a:fillRect/>
          </a:stretch>
        </p:blipFill>
        <p:spPr>
          <a:xfrm>
            <a:off x="0" y="6637629"/>
            <a:ext cx="5943600" cy="265538"/>
          </a:xfrm>
          <a:prstGeom prst="rect">
            <a:avLst/>
          </a:prstGeom>
        </p:spPr>
      </p:pic>
      <p:sp>
        <p:nvSpPr>
          <p:cNvPr id="10" name="bg object 20">
            <a:extLst>
              <a:ext uri="{FF2B5EF4-FFF2-40B4-BE49-F238E27FC236}">
                <a16:creationId xmlns:a16="http://schemas.microsoft.com/office/drawing/2014/main" id="{569FE704-DBEE-8373-0486-9FB949A82070}"/>
              </a:ext>
            </a:extLst>
          </p:cNvPr>
          <p:cNvSpPr/>
          <p:nvPr userDrawn="1"/>
        </p:nvSpPr>
        <p:spPr>
          <a:xfrm>
            <a:off x="11406407" y="6637629"/>
            <a:ext cx="674468" cy="265538"/>
          </a:xfrm>
          <a:custGeom>
            <a:avLst/>
            <a:gdLst/>
            <a:ahLst/>
            <a:cxnLst/>
            <a:rect l="l" t="t" r="r" b="b"/>
            <a:pathLst>
              <a:path w="292100" h="215900">
                <a:moveTo>
                  <a:pt x="292100" y="0"/>
                </a:moveTo>
                <a:lnTo>
                  <a:pt x="0" y="0"/>
                </a:lnTo>
                <a:lnTo>
                  <a:pt x="0" y="215900"/>
                </a:lnTo>
                <a:lnTo>
                  <a:pt x="292100" y="215900"/>
                </a:lnTo>
                <a:lnTo>
                  <a:pt x="292100" y="0"/>
                </a:lnTo>
                <a:close/>
              </a:path>
            </a:pathLst>
          </a:custGeom>
          <a:solidFill>
            <a:srgbClr val="FFAF0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22">
            <a:extLst>
              <a:ext uri="{FF2B5EF4-FFF2-40B4-BE49-F238E27FC236}">
                <a16:creationId xmlns:a16="http://schemas.microsoft.com/office/drawing/2014/main" id="{21587EE3-D7D1-9264-611F-D06AA0F1B146}"/>
              </a:ext>
            </a:extLst>
          </p:cNvPr>
          <p:cNvSpPr txBox="1"/>
          <p:nvPr userDrawn="1"/>
        </p:nvSpPr>
        <p:spPr>
          <a:xfrm>
            <a:off x="6880225" y="6661882"/>
            <a:ext cx="442912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en-US" sz="12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PEJABAT SETIAUSAHA KERAJAAN NEGERI PAHANG</a:t>
            </a:r>
            <a:endParaRPr sz="1200" dirty="0">
              <a:latin typeface="Franklin Gothic Book"/>
              <a:cs typeface="Franklin Gothic Book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17C0590-541C-7ED5-44E3-9E398216BF3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0596" y="55392"/>
            <a:ext cx="565150" cy="681948"/>
          </a:xfrm>
          <a:prstGeom prst="rect">
            <a:avLst/>
          </a:prstGeom>
        </p:spPr>
      </p:pic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822F4C21-A52F-3289-59F2-CCF411572C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14026" y="6614796"/>
            <a:ext cx="661720" cy="3143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fld id="{271E2F8A-A5A5-44AB-BDAE-D6240787A7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729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65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F1F10E-EBA1-5ADD-FB43-2BE0014C2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641C2B-0B01-5556-907E-A23AEC8AF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F7D15-11B4-F249-233E-62A759B2D1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6FA00-0983-456E-9B99-2571EF33DF4B}" type="datetime1">
              <a:rPr lang="en-US" smtClean="0"/>
              <a:t>8/5/2023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C78CB-9DCD-7887-5F06-38DFCD537A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bg object 16">
            <a:extLst>
              <a:ext uri="{FF2B5EF4-FFF2-40B4-BE49-F238E27FC236}">
                <a16:creationId xmlns:a16="http://schemas.microsoft.com/office/drawing/2014/main" id="{3FFDF95B-DF70-B829-B645-F038C72B1742}"/>
              </a:ext>
            </a:extLst>
          </p:cNvPr>
          <p:cNvSpPr/>
          <p:nvPr userDrawn="1"/>
        </p:nvSpPr>
        <p:spPr>
          <a:xfrm>
            <a:off x="0" y="0"/>
            <a:ext cx="11379200" cy="681948"/>
          </a:xfrm>
          <a:custGeom>
            <a:avLst/>
            <a:gdLst/>
            <a:ahLst/>
            <a:cxnLst/>
            <a:rect l="l" t="t" r="r" b="b"/>
            <a:pathLst>
              <a:path w="11950700" h="571500">
                <a:moveTo>
                  <a:pt x="11950700" y="0"/>
                </a:moveTo>
                <a:lnTo>
                  <a:pt x="0" y="0"/>
                </a:lnTo>
                <a:lnTo>
                  <a:pt x="0" y="571500"/>
                </a:lnTo>
                <a:lnTo>
                  <a:pt x="11950700" y="571500"/>
                </a:lnTo>
                <a:lnTo>
                  <a:pt x="11950700" y="0"/>
                </a:lnTo>
                <a:close/>
              </a:path>
            </a:pathLst>
          </a:custGeom>
          <a:solidFill>
            <a:srgbClr val="273D8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bg object 17">
            <a:extLst>
              <a:ext uri="{FF2B5EF4-FFF2-40B4-BE49-F238E27FC236}">
                <a16:creationId xmlns:a16="http://schemas.microsoft.com/office/drawing/2014/main" id="{4C658BB2-3FAF-744C-A260-021984A05138}"/>
              </a:ext>
            </a:extLst>
          </p:cNvPr>
          <p:cNvSpPr/>
          <p:nvPr userDrawn="1"/>
        </p:nvSpPr>
        <p:spPr>
          <a:xfrm>
            <a:off x="5266592" y="6637629"/>
            <a:ext cx="6934200" cy="265537"/>
          </a:xfrm>
          <a:custGeom>
            <a:avLst/>
            <a:gdLst/>
            <a:ahLst/>
            <a:cxnLst/>
            <a:rect l="l" t="t" r="r" b="b"/>
            <a:pathLst>
              <a:path w="6362700" h="215900">
                <a:moveTo>
                  <a:pt x="0" y="215900"/>
                </a:moveTo>
                <a:lnTo>
                  <a:pt x="6362700" y="215900"/>
                </a:lnTo>
                <a:lnTo>
                  <a:pt x="6362700" y="0"/>
                </a:lnTo>
                <a:lnTo>
                  <a:pt x="0" y="0"/>
                </a:lnTo>
                <a:lnTo>
                  <a:pt x="0" y="215900"/>
                </a:lnTo>
                <a:close/>
              </a:path>
            </a:pathLst>
          </a:custGeom>
          <a:solidFill>
            <a:srgbClr val="273D8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9" name="bg object 19">
            <a:extLst>
              <a:ext uri="{FF2B5EF4-FFF2-40B4-BE49-F238E27FC236}">
                <a16:creationId xmlns:a16="http://schemas.microsoft.com/office/drawing/2014/main" id="{ECC546A5-31B9-2972-A17E-8E23D4D0F46F}"/>
              </a:ext>
            </a:extLst>
          </p:cNvPr>
          <p:cNvPicPr/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6637629"/>
            <a:ext cx="5943600" cy="265538"/>
          </a:xfrm>
          <a:prstGeom prst="rect">
            <a:avLst/>
          </a:prstGeom>
        </p:spPr>
      </p:pic>
      <p:sp>
        <p:nvSpPr>
          <p:cNvPr id="10" name="bg object 20">
            <a:extLst>
              <a:ext uri="{FF2B5EF4-FFF2-40B4-BE49-F238E27FC236}">
                <a16:creationId xmlns:a16="http://schemas.microsoft.com/office/drawing/2014/main" id="{A53B723C-6614-FFCC-7E70-123D755FA528}"/>
              </a:ext>
            </a:extLst>
          </p:cNvPr>
          <p:cNvSpPr/>
          <p:nvPr userDrawn="1"/>
        </p:nvSpPr>
        <p:spPr>
          <a:xfrm>
            <a:off x="11406407" y="6637629"/>
            <a:ext cx="674468" cy="265538"/>
          </a:xfrm>
          <a:custGeom>
            <a:avLst/>
            <a:gdLst/>
            <a:ahLst/>
            <a:cxnLst/>
            <a:rect l="l" t="t" r="r" b="b"/>
            <a:pathLst>
              <a:path w="292100" h="215900">
                <a:moveTo>
                  <a:pt x="292100" y="0"/>
                </a:moveTo>
                <a:lnTo>
                  <a:pt x="0" y="0"/>
                </a:lnTo>
                <a:lnTo>
                  <a:pt x="0" y="215900"/>
                </a:lnTo>
                <a:lnTo>
                  <a:pt x="292100" y="215900"/>
                </a:lnTo>
                <a:lnTo>
                  <a:pt x="292100" y="0"/>
                </a:lnTo>
                <a:close/>
              </a:path>
            </a:pathLst>
          </a:custGeom>
          <a:solidFill>
            <a:srgbClr val="FFAF0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D12C042-DAD6-C97E-7E6B-15FB3132A236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0596" y="55392"/>
            <a:ext cx="565150" cy="681948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BFA58-84EB-EAB8-894B-E44194D689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1277" y="6637628"/>
            <a:ext cx="674469" cy="2655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fld id="{3FC5B61B-5C52-44A2-968D-035C9FEA4AD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object 22">
            <a:extLst>
              <a:ext uri="{FF2B5EF4-FFF2-40B4-BE49-F238E27FC236}">
                <a16:creationId xmlns:a16="http://schemas.microsoft.com/office/drawing/2014/main" id="{73E96A1A-DC5A-A231-35B9-5ED2C222FA98}"/>
              </a:ext>
            </a:extLst>
          </p:cNvPr>
          <p:cNvSpPr txBox="1"/>
          <p:nvPr userDrawn="1"/>
        </p:nvSpPr>
        <p:spPr>
          <a:xfrm>
            <a:off x="6880225" y="6661882"/>
            <a:ext cx="442912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en-US" sz="1200" spc="-10" dirty="0">
                <a:solidFill>
                  <a:srgbClr val="FFFFFF"/>
                </a:solidFill>
                <a:latin typeface="Franklin Gothic Book"/>
                <a:cs typeface="Franklin Gothic Book"/>
              </a:rPr>
              <a:t>PEJABAT SETIAUSAHA KERAJAAN NEGERI PAHANG</a:t>
            </a:r>
            <a:endParaRPr sz="1200" dirty="0">
              <a:latin typeface="Franklin Gothic Book"/>
              <a:cs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842682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4571F6E-B4A9-715C-9E7E-2F2711183AAA}"/>
              </a:ext>
            </a:extLst>
          </p:cNvPr>
          <p:cNvSpPr/>
          <p:nvPr/>
        </p:nvSpPr>
        <p:spPr>
          <a:xfrm>
            <a:off x="0" y="0"/>
            <a:ext cx="12192000" cy="6624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bject 29">
            <a:extLst>
              <a:ext uri="{FF2B5EF4-FFF2-40B4-BE49-F238E27FC236}">
                <a16:creationId xmlns:a16="http://schemas.microsoft.com/office/drawing/2014/main" id="{45ACE4F9-0C16-4698-9ACF-AB34385958AB}"/>
              </a:ext>
            </a:extLst>
          </p:cNvPr>
          <p:cNvSpPr txBox="1">
            <a:spLocks/>
          </p:cNvSpPr>
          <p:nvPr/>
        </p:nvSpPr>
        <p:spPr>
          <a:xfrm>
            <a:off x="1" y="4142776"/>
            <a:ext cx="12192000" cy="1360843"/>
          </a:xfrm>
          <a:prstGeom prst="rect">
            <a:avLst/>
          </a:prstGeom>
        </p:spPr>
        <p:txBody>
          <a:bodyPr vert="horz" wrap="square" lIns="0" tIns="49234" rIns="0" bIns="0" rtlCol="0" anchor="ctr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957" marR="5183" lvl="0" indent="0" algn="ctr" defTabSz="914400" rtl="0" eaLnBrk="1" fontAlgn="auto" latinLnBrk="0" hangingPunct="1">
              <a:lnSpc>
                <a:spcPct val="106000"/>
              </a:lnSpc>
              <a:spcBef>
                <a:spcPts val="38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4000" spc="-5" dirty="0">
                <a:solidFill>
                  <a:prstClr val="black"/>
                </a:solidFill>
                <a:latin typeface="Franklin Gothic Demi Cond"/>
                <a:cs typeface="Franklin Gothic Demi Cond"/>
              </a:rPr>
              <a:t>ORGANISASI ABC</a:t>
            </a:r>
          </a:p>
          <a:p>
            <a:pPr marL="12957" marR="5183" lvl="0" indent="0" algn="ctr" defTabSz="914400" rtl="0" eaLnBrk="1" fontAlgn="auto" latinLnBrk="0" hangingPunct="1">
              <a:lnSpc>
                <a:spcPct val="106000"/>
              </a:lnSpc>
              <a:spcBef>
                <a:spcPts val="38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4000" spc="-5" dirty="0">
                <a:solidFill>
                  <a:prstClr val="black"/>
                </a:solidFill>
                <a:latin typeface="Franklin Gothic Demi Cond"/>
                <a:cs typeface="Franklin Gothic Demi Cond"/>
              </a:rPr>
              <a:t>PAHANG DARUL MAKMUR</a:t>
            </a:r>
            <a:endParaRPr kumimoji="0" lang="sv-SE" sz="4591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Demi Cond"/>
              <a:ea typeface="+mj-ea"/>
              <a:cs typeface="Franklin Gothic Demi Cond"/>
            </a:endParaRPr>
          </a:p>
        </p:txBody>
      </p:sp>
      <p:sp>
        <p:nvSpPr>
          <p:cNvPr id="8" name="object 29">
            <a:extLst>
              <a:ext uri="{FF2B5EF4-FFF2-40B4-BE49-F238E27FC236}">
                <a16:creationId xmlns:a16="http://schemas.microsoft.com/office/drawing/2014/main" id="{BC32310E-89FC-313F-38FD-51024F589BE4}"/>
              </a:ext>
            </a:extLst>
          </p:cNvPr>
          <p:cNvSpPr txBox="1">
            <a:spLocks/>
          </p:cNvSpPr>
          <p:nvPr/>
        </p:nvSpPr>
        <p:spPr>
          <a:xfrm>
            <a:off x="8087557" y="121443"/>
            <a:ext cx="3860603" cy="414174"/>
          </a:xfrm>
          <a:prstGeom prst="rect">
            <a:avLst/>
          </a:prstGeom>
        </p:spPr>
        <p:txBody>
          <a:bodyPr vert="horz" wrap="square" lIns="0" tIns="49234" rIns="0" bIns="0" rtlCol="0" anchor="ctr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957" marR="5183" lvl="0" indent="0" algn="r" defTabSz="914400" rtl="0" eaLnBrk="1" fontAlgn="auto" latinLnBrk="0" hangingPunct="1">
              <a:lnSpc>
                <a:spcPct val="106000"/>
              </a:lnSpc>
              <a:spcBef>
                <a:spcPts val="38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Demi Cond"/>
                <a:ea typeface="+mj-ea"/>
                <a:cs typeface="Franklin Gothic Demi Cond"/>
              </a:rPr>
              <a:t>APF-03 (</a:t>
            </a:r>
            <a:r>
              <a:rPr kumimoji="0" lang="sv-SE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Demi Cond"/>
                <a:ea typeface="+mj-ea"/>
                <a:cs typeface="Franklin Gothic Demi Cond"/>
              </a:rPr>
              <a:t>Slaid</a:t>
            </a:r>
            <a:r>
              <a:rPr kumimoji="0" lang="sv-SE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Demi Cond"/>
                <a:ea typeface="+mj-ea"/>
                <a:cs typeface="Franklin Gothic Demi Cond"/>
              </a:rPr>
              <a:t> </a:t>
            </a:r>
            <a:r>
              <a:rPr kumimoji="0" lang="sv-SE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Demi Cond"/>
                <a:ea typeface="+mj-ea"/>
                <a:cs typeface="Franklin Gothic Demi Cond"/>
              </a:rPr>
              <a:t>Pembentangan</a:t>
            </a:r>
            <a:r>
              <a:rPr lang="sv-SE" sz="2400" spc="-5" dirty="0">
                <a:solidFill>
                  <a:prstClr val="black"/>
                </a:solidFill>
                <a:latin typeface="Franklin Gothic Demi Cond"/>
                <a:cs typeface="Franklin Gothic Demi Cond"/>
              </a:rPr>
              <a:t>)</a:t>
            </a:r>
            <a:endParaRPr kumimoji="0" lang="sv-SE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Demi Cond"/>
              <a:ea typeface="+mj-ea"/>
              <a:cs typeface="Franklin Gothic Demi Cond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053D3D-2F5A-8FE3-B47C-8912423BE1C4}"/>
              </a:ext>
            </a:extLst>
          </p:cNvPr>
          <p:cNvSpPr txBox="1"/>
          <p:nvPr/>
        </p:nvSpPr>
        <p:spPr>
          <a:xfrm>
            <a:off x="-1" y="6655454"/>
            <a:ext cx="55249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" dirty="0">
                <a:solidFill>
                  <a:srgbClr val="202124"/>
                </a:solidFill>
                <a:latin typeface="Arial" panose="020B0604020202020204" pitchFamily="34" charset="0"/>
              </a:rPr>
              <a:t>M.M.Noor</a:t>
            </a:r>
            <a:endParaRPr lang="en-US" sz="600" dirty="0"/>
          </a:p>
        </p:txBody>
      </p:sp>
      <p:sp>
        <p:nvSpPr>
          <p:cNvPr id="2" name="object 29">
            <a:extLst>
              <a:ext uri="{FF2B5EF4-FFF2-40B4-BE49-F238E27FC236}">
                <a16:creationId xmlns:a16="http://schemas.microsoft.com/office/drawing/2014/main" id="{3F8B3C79-5ADF-8652-AC72-A5418746A47D}"/>
              </a:ext>
            </a:extLst>
          </p:cNvPr>
          <p:cNvSpPr txBox="1">
            <a:spLocks/>
          </p:cNvSpPr>
          <p:nvPr/>
        </p:nvSpPr>
        <p:spPr>
          <a:xfrm>
            <a:off x="1" y="1742858"/>
            <a:ext cx="12192000" cy="657061"/>
          </a:xfrm>
          <a:prstGeom prst="rect">
            <a:avLst/>
          </a:prstGeom>
        </p:spPr>
        <p:txBody>
          <a:bodyPr vert="horz" wrap="square" lIns="0" tIns="49234" rIns="0" bIns="0" rtlCol="0" anchor="ctr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957" marR="5183" lvl="0" indent="0" algn="ctr" defTabSz="914400" rtl="0" eaLnBrk="1" fontAlgn="auto" latinLnBrk="0" hangingPunct="1">
              <a:lnSpc>
                <a:spcPct val="106000"/>
              </a:lnSpc>
              <a:spcBef>
                <a:spcPts val="38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4000" spc="-5" dirty="0">
                <a:solidFill>
                  <a:prstClr val="black"/>
                </a:solidFill>
                <a:latin typeface="Franklin Gothic Demi Cond"/>
                <a:cs typeface="Franklin Gothic Demi Cond"/>
              </a:rPr>
              <a:t>LOGO JABATAN</a:t>
            </a:r>
          </a:p>
        </p:txBody>
      </p:sp>
      <p:sp>
        <p:nvSpPr>
          <p:cNvPr id="3" name="object 29">
            <a:extLst>
              <a:ext uri="{FF2B5EF4-FFF2-40B4-BE49-F238E27FC236}">
                <a16:creationId xmlns:a16="http://schemas.microsoft.com/office/drawing/2014/main" id="{9D14FEF4-4B88-E557-FBA3-4F8EE1D3FC80}"/>
              </a:ext>
            </a:extLst>
          </p:cNvPr>
          <p:cNvSpPr txBox="1">
            <a:spLocks/>
          </p:cNvSpPr>
          <p:nvPr/>
        </p:nvSpPr>
        <p:spPr>
          <a:xfrm>
            <a:off x="137603" y="121443"/>
            <a:ext cx="4170237" cy="414174"/>
          </a:xfrm>
          <a:prstGeom prst="rect">
            <a:avLst/>
          </a:prstGeom>
        </p:spPr>
        <p:txBody>
          <a:bodyPr vert="horz" wrap="square" lIns="0" tIns="49234" rIns="0" bIns="0" rtlCol="0" anchor="ctr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957" marR="5183" lvl="0" indent="0" algn="r" defTabSz="914400" rtl="0" eaLnBrk="1" fontAlgn="auto" latinLnBrk="0" hangingPunct="1">
              <a:lnSpc>
                <a:spcPct val="106000"/>
              </a:lnSpc>
              <a:spcBef>
                <a:spcPts val="38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Demi Cond"/>
                <a:ea typeface="+mj-ea"/>
                <a:cs typeface="Franklin Gothic Demi Cond"/>
              </a:rPr>
              <a:t>Permohonan</a:t>
            </a:r>
            <a:r>
              <a:rPr kumimoji="0" lang="sv-SE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Demi Cond"/>
                <a:ea typeface="+mj-ea"/>
                <a:cs typeface="Franklin Gothic Demi Cond"/>
              </a:rPr>
              <a:t> </a:t>
            </a:r>
            <a:r>
              <a:rPr kumimoji="0" lang="sv-SE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Demi Cond"/>
                <a:ea typeface="+mj-ea"/>
                <a:cs typeface="Franklin Gothic Demi Cond"/>
              </a:rPr>
              <a:t>Anugerah</a:t>
            </a:r>
            <a:r>
              <a:rPr kumimoji="0" lang="sv-SE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Demi Cond"/>
                <a:ea typeface="+mj-ea"/>
                <a:cs typeface="Franklin Gothic Demi Cond"/>
              </a:rPr>
              <a:t> </a:t>
            </a:r>
            <a:r>
              <a:rPr kumimoji="0" lang="sv-SE" sz="2400" b="0" i="0" u="none" strike="noStrike" kern="1200" cap="none" spc="-5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Demi Cond"/>
                <a:ea typeface="+mj-ea"/>
                <a:cs typeface="Franklin Gothic Demi Cond"/>
              </a:rPr>
              <a:t>Pahang</a:t>
            </a:r>
            <a:r>
              <a:rPr kumimoji="0" lang="sv-SE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Demi Cond"/>
                <a:ea typeface="+mj-ea"/>
                <a:cs typeface="Franklin Gothic Demi Cond"/>
              </a:rPr>
              <a:t> 1st</a:t>
            </a:r>
            <a:endParaRPr kumimoji="0" lang="sv-SE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Demi Cond"/>
              <a:ea typeface="+mj-ea"/>
              <a:cs typeface="Franklin Gothic Demi Cond"/>
            </a:endParaRPr>
          </a:p>
        </p:txBody>
      </p:sp>
    </p:spTree>
    <p:extLst>
      <p:ext uri="{BB962C8B-B14F-4D97-AF65-F5344CB8AC3E}">
        <p14:creationId xmlns:p14="http://schemas.microsoft.com/office/powerpoint/2010/main" val="3130263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193040" y="807282"/>
            <a:ext cx="394298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err="1"/>
              <a:t>Perjawatan</a:t>
            </a:r>
            <a:r>
              <a:rPr lang="en-US" sz="2000" dirty="0"/>
              <a:t> </a:t>
            </a:r>
            <a:r>
              <a:rPr lang="en-US" sz="2000" dirty="0" err="1"/>
              <a:t>Mengikut</a:t>
            </a:r>
            <a:r>
              <a:rPr lang="en-US" sz="2000" dirty="0"/>
              <a:t> Kumpulan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FC03AD-03E8-48AA-83A0-D0571E309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8740" y="6618859"/>
            <a:ext cx="454913" cy="335661"/>
          </a:xfrm>
        </p:spPr>
        <p:txBody>
          <a:bodyPr/>
          <a:lstStyle/>
          <a:p>
            <a:fld id="{842CA681-0DED-4896-B039-545EBA511FB2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6E8F9C9-FCDC-4529-B578-454A59F8D1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557641"/>
              </p:ext>
            </p:extLst>
          </p:nvPr>
        </p:nvGraphicFramePr>
        <p:xfrm>
          <a:off x="683581" y="1487826"/>
          <a:ext cx="10955042" cy="41152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7311">
                  <a:extLst>
                    <a:ext uri="{9D8B030D-6E8A-4147-A177-3AD203B41FA5}">
                      <a16:colId xmlns:a16="http://schemas.microsoft.com/office/drawing/2014/main" val="2637475563"/>
                    </a:ext>
                  </a:extLst>
                </a:gridCol>
                <a:gridCol w="5108628">
                  <a:extLst>
                    <a:ext uri="{9D8B030D-6E8A-4147-A177-3AD203B41FA5}">
                      <a16:colId xmlns:a16="http://schemas.microsoft.com/office/drawing/2014/main" val="3130951213"/>
                    </a:ext>
                  </a:extLst>
                </a:gridCol>
                <a:gridCol w="4199103">
                  <a:extLst>
                    <a:ext uri="{9D8B030D-6E8A-4147-A177-3AD203B41FA5}">
                      <a16:colId xmlns:a16="http://schemas.microsoft.com/office/drawing/2014/main" val="2688917293"/>
                    </a:ext>
                  </a:extLst>
                </a:gridCol>
              </a:tblGrid>
              <a:tr h="701757">
                <a:tc>
                  <a:txBody>
                    <a:bodyPr/>
                    <a:lstStyle/>
                    <a:p>
                      <a:pPr algn="ctr"/>
                      <a:r>
                        <a:rPr lang="en-MY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</a:t>
                      </a:r>
                      <a:endParaRPr lang="en-MY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Kumpulan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</a:t>
                      </a:r>
                      <a:r>
                        <a:rPr lang="en-MY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Penjawatan</a:t>
                      </a:r>
                      <a:endParaRPr lang="en-MY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9295292"/>
                  </a:ext>
                </a:extLst>
              </a:tr>
              <a:tr h="701757">
                <a:tc>
                  <a:txBody>
                    <a:bodyPr/>
                    <a:lstStyle/>
                    <a:p>
                      <a:pPr algn="ctr"/>
                      <a:r>
                        <a:rPr lang="en-MY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Pengurusan</a:t>
                      </a:r>
                      <a:r>
                        <a:rPr lang="en-MY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Tertinggi</a:t>
                      </a:r>
                      <a:endParaRPr lang="en-MY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MY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9729119"/>
                  </a:ext>
                </a:extLst>
              </a:tr>
              <a:tr h="606462">
                <a:tc>
                  <a:txBody>
                    <a:bodyPr/>
                    <a:lstStyle/>
                    <a:p>
                      <a:pPr algn="ctr"/>
                      <a:r>
                        <a:rPr lang="en-MY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Pengurusan</a:t>
                      </a:r>
                      <a:r>
                        <a:rPr lang="en-MY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dan </a:t>
                      </a:r>
                      <a:r>
                        <a:rPr lang="en-MY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Profesional</a:t>
                      </a:r>
                      <a:endParaRPr lang="en-MY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MY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713456"/>
                  </a:ext>
                </a:extLst>
              </a:tr>
              <a:tr h="701757">
                <a:tc>
                  <a:txBody>
                    <a:bodyPr/>
                    <a:lstStyle/>
                    <a:p>
                      <a:pPr algn="ctr"/>
                      <a:r>
                        <a:rPr lang="en-MY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Sokongan</a:t>
                      </a:r>
                      <a:r>
                        <a:rPr lang="en-MY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MY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207581"/>
                  </a:ext>
                </a:extLst>
              </a:tr>
              <a:tr h="701757">
                <a:tc>
                  <a:txBody>
                    <a:bodyPr/>
                    <a:lstStyle/>
                    <a:p>
                      <a:pPr algn="ctr"/>
                      <a:r>
                        <a:rPr lang="en-MY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Sokongan</a:t>
                      </a:r>
                      <a:r>
                        <a:rPr lang="en-MY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MY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1510780"/>
                  </a:ext>
                </a:extLst>
              </a:tr>
              <a:tr h="701757">
                <a:tc>
                  <a:txBody>
                    <a:bodyPr/>
                    <a:lstStyle/>
                    <a:p>
                      <a:pPr algn="ctr"/>
                      <a:r>
                        <a:rPr lang="en-MY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Lain-lain (Jika </a:t>
                      </a:r>
                      <a:r>
                        <a:rPr lang="en-MY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ada</a:t>
                      </a:r>
                      <a:r>
                        <a:rPr lang="en-MY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25997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757A8C5-9B7E-BE07-4428-CC64DC3AB0C2}"/>
              </a:ext>
            </a:extLst>
          </p:cNvPr>
          <p:cNvSpPr txBox="1"/>
          <p:nvPr/>
        </p:nvSpPr>
        <p:spPr>
          <a:xfrm>
            <a:off x="193040" y="71120"/>
            <a:ext cx="110337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F) </a:t>
            </a:r>
            <a:r>
              <a:rPr lang="en-US" sz="3000" b="1" dirty="0" err="1">
                <a:solidFill>
                  <a:schemeClr val="bg1"/>
                </a:solidFill>
              </a:rPr>
              <a:t>Struktur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Perjawatan</a:t>
            </a:r>
            <a:endParaRPr lang="en-US" sz="3000" b="1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516219-4A06-14C9-0EF4-06D3CD0AA3C3}"/>
              </a:ext>
            </a:extLst>
          </p:cNvPr>
          <p:cNvSpPr txBox="1"/>
          <p:nvPr/>
        </p:nvSpPr>
        <p:spPr>
          <a:xfrm>
            <a:off x="5709920" y="807282"/>
            <a:ext cx="394298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err="1"/>
              <a:t>Perjawatan</a:t>
            </a:r>
            <a:r>
              <a:rPr lang="en-US" sz="2000" dirty="0"/>
              <a:t> </a:t>
            </a:r>
            <a:r>
              <a:rPr lang="en-US" sz="2000" dirty="0" err="1"/>
              <a:t>Mengikut</a:t>
            </a:r>
            <a:r>
              <a:rPr lang="en-US" sz="2000" dirty="0"/>
              <a:t> Kumpulan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AC221A-8651-691D-EA38-A97E1F98035A}"/>
              </a:ext>
            </a:extLst>
          </p:cNvPr>
          <p:cNvSpPr txBox="1"/>
          <p:nvPr/>
        </p:nvSpPr>
        <p:spPr>
          <a:xfrm>
            <a:off x="5709919" y="5787800"/>
            <a:ext cx="592870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err="1"/>
              <a:t>Jumlah</a:t>
            </a:r>
            <a:r>
              <a:rPr lang="en-US" sz="3600" dirty="0"/>
              <a:t> :                  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EB96E6-638E-43D4-AEAC-896B7FAB7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8740" y="6629209"/>
            <a:ext cx="454913" cy="335661"/>
          </a:xfrm>
        </p:spPr>
        <p:txBody>
          <a:bodyPr/>
          <a:lstStyle/>
          <a:p>
            <a:fld id="{842CA681-0DED-4896-B039-545EBA511FB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34BF0F-FAC4-751F-54EE-500DAE5C78FE}"/>
              </a:ext>
            </a:extLst>
          </p:cNvPr>
          <p:cNvSpPr txBox="1"/>
          <p:nvPr/>
        </p:nvSpPr>
        <p:spPr>
          <a:xfrm>
            <a:off x="193040" y="71120"/>
            <a:ext cx="110337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G) </a:t>
            </a:r>
            <a:r>
              <a:rPr lang="en-US" sz="3000" b="1" dirty="0" err="1">
                <a:solidFill>
                  <a:schemeClr val="bg1"/>
                </a:solidFill>
              </a:rPr>
              <a:t>Fasiliti</a:t>
            </a:r>
            <a:r>
              <a:rPr lang="en-US" sz="3000" b="1" dirty="0">
                <a:solidFill>
                  <a:schemeClr val="bg1"/>
                </a:solidFill>
              </a:rPr>
              <a:t> dan </a:t>
            </a:r>
            <a:r>
              <a:rPr lang="en-US" sz="3000" b="1" dirty="0" err="1">
                <a:solidFill>
                  <a:schemeClr val="bg1"/>
                </a:solidFill>
              </a:rPr>
              <a:t>Kemudahan</a:t>
            </a:r>
            <a:endParaRPr lang="en-US" sz="3000" b="1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0B21C8-455C-0042-D515-D8971BC2B359}"/>
              </a:ext>
            </a:extLst>
          </p:cNvPr>
          <p:cNvSpPr txBox="1"/>
          <p:nvPr/>
        </p:nvSpPr>
        <p:spPr>
          <a:xfrm>
            <a:off x="114300" y="814755"/>
            <a:ext cx="89602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/>
              <a:t>Bangunan</a:t>
            </a:r>
            <a:r>
              <a:rPr lang="en-US" sz="2400" dirty="0"/>
              <a:t> (Dewan, Auditorium, Surau, </a:t>
            </a:r>
            <a:r>
              <a:rPr lang="en-US" sz="2400" dirty="0" err="1"/>
              <a:t>Makmal</a:t>
            </a:r>
            <a:r>
              <a:rPr lang="en-US" sz="2400" dirty="0"/>
              <a:t>, Cafe)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6EDB8F-F1CC-4794-8326-64EAD85D9E7F}"/>
              </a:ext>
            </a:extLst>
          </p:cNvPr>
          <p:cNvSpPr txBox="1"/>
          <p:nvPr/>
        </p:nvSpPr>
        <p:spPr>
          <a:xfrm>
            <a:off x="193040" y="1659686"/>
            <a:ext cx="219643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Dewan</a:t>
            </a:r>
          </a:p>
          <a:p>
            <a:pPr marL="342900" indent="-342900">
              <a:buAutoNum type="arabicPeriod"/>
            </a:pP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Makmal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Komputer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Café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8CE8420-28BD-4961-90C1-10FF1FB85C88}"/>
              </a:ext>
            </a:extLst>
          </p:cNvPr>
          <p:cNvSpPr/>
          <p:nvPr/>
        </p:nvSpPr>
        <p:spPr>
          <a:xfrm>
            <a:off x="2781560" y="1532658"/>
            <a:ext cx="3314440" cy="17271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GAMBAR</a:t>
            </a:r>
            <a:endParaRPr lang="en-MY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28392A-E071-5202-8412-C38C4FFEAAC0}"/>
              </a:ext>
            </a:extLst>
          </p:cNvPr>
          <p:cNvSpPr/>
          <p:nvPr/>
        </p:nvSpPr>
        <p:spPr>
          <a:xfrm>
            <a:off x="6687734" y="1532658"/>
            <a:ext cx="3314440" cy="17271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GAMBAR</a:t>
            </a:r>
            <a:endParaRPr lang="en-MY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72AD9E4-4E0A-C7E0-7427-BD76707681F1}"/>
              </a:ext>
            </a:extLst>
          </p:cNvPr>
          <p:cNvSpPr/>
          <p:nvPr/>
        </p:nvSpPr>
        <p:spPr>
          <a:xfrm>
            <a:off x="2781560" y="3814219"/>
            <a:ext cx="3314440" cy="17271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GAMBAR</a:t>
            </a:r>
            <a:endParaRPr lang="en-MY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584B1EF-79F5-FEF4-0A13-7FF5458570B2}"/>
              </a:ext>
            </a:extLst>
          </p:cNvPr>
          <p:cNvSpPr/>
          <p:nvPr/>
        </p:nvSpPr>
        <p:spPr>
          <a:xfrm>
            <a:off x="6687734" y="3814219"/>
            <a:ext cx="3314440" cy="17271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GAMBAR</a:t>
            </a:r>
            <a:endParaRPr lang="en-MY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193040" y="842201"/>
            <a:ext cx="319823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Senarai</a:t>
            </a:r>
            <a:r>
              <a:rPr lang="en-US" dirty="0"/>
              <a:t> </a:t>
            </a:r>
            <a:r>
              <a:rPr lang="en-US" dirty="0" err="1"/>
              <a:t>pelanggan</a:t>
            </a:r>
            <a:endParaRPr lang="en-US" dirty="0"/>
          </a:p>
          <a:p>
            <a:r>
              <a:rPr lang="en-US" dirty="0" err="1"/>
              <a:t>Senarai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berkepentingan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81B1467-85F3-492B-814B-C1C1508AA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0800" y="6614160"/>
            <a:ext cx="454913" cy="335661"/>
          </a:xfrm>
        </p:spPr>
        <p:txBody>
          <a:bodyPr/>
          <a:lstStyle/>
          <a:p>
            <a:fld id="{842CA681-0DED-4896-B039-545EBA511FB2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583B038A-DEB1-4E9E-9E0E-361CDC1708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888752"/>
              </p:ext>
            </p:extLst>
          </p:nvPr>
        </p:nvGraphicFramePr>
        <p:xfrm>
          <a:off x="3844031" y="842201"/>
          <a:ext cx="7527981" cy="3144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3308">
                  <a:extLst>
                    <a:ext uri="{9D8B030D-6E8A-4147-A177-3AD203B41FA5}">
                      <a16:colId xmlns:a16="http://schemas.microsoft.com/office/drawing/2014/main" val="2517542063"/>
                    </a:ext>
                  </a:extLst>
                </a:gridCol>
                <a:gridCol w="4035346">
                  <a:extLst>
                    <a:ext uri="{9D8B030D-6E8A-4147-A177-3AD203B41FA5}">
                      <a16:colId xmlns:a16="http://schemas.microsoft.com/office/drawing/2014/main" val="3584413885"/>
                    </a:ext>
                  </a:extLst>
                </a:gridCol>
                <a:gridCol w="2509327">
                  <a:extLst>
                    <a:ext uri="{9D8B030D-6E8A-4147-A177-3AD203B41FA5}">
                      <a16:colId xmlns:a16="http://schemas.microsoft.com/office/drawing/2014/main" val="28052603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MY" b="1" dirty="0" err="1"/>
                        <a:t>Bil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b="1" dirty="0" err="1"/>
                        <a:t>Senarai</a:t>
                      </a:r>
                      <a:r>
                        <a:rPr lang="en-MY" b="1" dirty="0"/>
                        <a:t> </a:t>
                      </a:r>
                      <a:r>
                        <a:rPr lang="en-MY" b="1" dirty="0" err="1"/>
                        <a:t>Pelanggan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 err="1"/>
                        <a:t>Anggaran</a:t>
                      </a:r>
                      <a:r>
                        <a:rPr lang="en-MY" b="1" dirty="0"/>
                        <a:t> </a:t>
                      </a:r>
                      <a:r>
                        <a:rPr lang="en-MY" b="1" dirty="0" err="1"/>
                        <a:t>Peratus</a:t>
                      </a:r>
                      <a:r>
                        <a:rPr lang="en-MY" b="1" dirty="0"/>
                        <a:t>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099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1.</a:t>
                      </a:r>
                      <a:endParaRPr lang="en-MY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Wakil Rakyat</a:t>
                      </a:r>
                      <a:endParaRPr lang="en-MY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MY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775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2.</a:t>
                      </a:r>
                      <a:endParaRPr lang="en-MY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/>
                        <a:t>Jabatan</a:t>
                      </a:r>
                      <a:r>
                        <a:rPr lang="en-US" b="0" dirty="0"/>
                        <a:t>/</a:t>
                      </a:r>
                      <a:r>
                        <a:rPr lang="en-US" b="0" dirty="0" err="1"/>
                        <a:t>Agensi</a:t>
                      </a:r>
                      <a:r>
                        <a:rPr lang="en-US" b="0" dirty="0"/>
                        <a:t> Kerajaan</a:t>
                      </a:r>
                      <a:endParaRPr lang="en-MY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MY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9485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  <a:r>
                        <a:rPr lang="en-MY" dirty="0" err="1"/>
                        <a:t>yarikat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Swasta</a:t>
                      </a:r>
                      <a:r>
                        <a:rPr lang="en-MY" dirty="0"/>
                        <a:t>/</a:t>
                      </a:r>
                      <a:r>
                        <a:rPr lang="en-MY" dirty="0" err="1"/>
                        <a:t>Pelabur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MY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5352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r>
                        <a:rPr lang="en-MY" dirty="0" err="1"/>
                        <a:t>ertubuhan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Bukan</a:t>
                      </a:r>
                      <a:r>
                        <a:rPr lang="en-MY" dirty="0"/>
                        <a:t> Kerajaan/NGO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MY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949240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r>
                        <a:rPr lang="en-MY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err="1"/>
                        <a:t>Penjawat</a:t>
                      </a:r>
                      <a:r>
                        <a:rPr lang="en-MY" dirty="0"/>
                        <a:t> </a:t>
                      </a:r>
                      <a:r>
                        <a:rPr lang="en-MY" dirty="0" err="1"/>
                        <a:t>Awam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MY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324161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r>
                        <a:rPr lang="en-US" dirty="0"/>
                        <a:t>6.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Orang </a:t>
                      </a:r>
                      <a:r>
                        <a:rPr lang="en-US" dirty="0" err="1"/>
                        <a:t>Awam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MY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019132"/>
                  </a:ext>
                </a:extLst>
              </a:tr>
              <a:tr h="233680">
                <a:tc gridSpan="2">
                  <a:txBody>
                    <a:bodyPr/>
                    <a:lstStyle/>
                    <a:p>
                      <a:pPr algn="ctr"/>
                      <a:r>
                        <a:rPr lang="en-MY" b="1" dirty="0" err="1"/>
                        <a:t>Jumlah</a:t>
                      </a:r>
                      <a:endParaRPr lang="en-MY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MY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615214"/>
                  </a:ext>
                </a:extLst>
              </a:tr>
            </a:tbl>
          </a:graphicData>
        </a:graphic>
      </p:graphicFrame>
      <p:graphicFrame>
        <p:nvGraphicFramePr>
          <p:cNvPr id="11" name="Table 3">
            <a:extLst>
              <a:ext uri="{FF2B5EF4-FFF2-40B4-BE49-F238E27FC236}">
                <a16:creationId xmlns:a16="http://schemas.microsoft.com/office/drawing/2014/main" id="{24CBF89A-35FE-4A2E-9419-93D94CDF48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812627"/>
              </p:ext>
            </p:extLst>
          </p:nvPr>
        </p:nvGraphicFramePr>
        <p:xfrm>
          <a:off x="3844031" y="4310797"/>
          <a:ext cx="7527981" cy="1925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4624">
                  <a:extLst>
                    <a:ext uri="{9D8B030D-6E8A-4147-A177-3AD203B41FA5}">
                      <a16:colId xmlns:a16="http://schemas.microsoft.com/office/drawing/2014/main" val="2517542063"/>
                    </a:ext>
                  </a:extLst>
                </a:gridCol>
                <a:gridCol w="4024030">
                  <a:extLst>
                    <a:ext uri="{9D8B030D-6E8A-4147-A177-3AD203B41FA5}">
                      <a16:colId xmlns:a16="http://schemas.microsoft.com/office/drawing/2014/main" val="3584413885"/>
                    </a:ext>
                  </a:extLst>
                </a:gridCol>
                <a:gridCol w="2509327">
                  <a:extLst>
                    <a:ext uri="{9D8B030D-6E8A-4147-A177-3AD203B41FA5}">
                      <a16:colId xmlns:a16="http://schemas.microsoft.com/office/drawing/2014/main" val="28052603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MY" b="1" dirty="0" err="1"/>
                        <a:t>Bil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b="1" dirty="0" err="1"/>
                        <a:t>Senarai</a:t>
                      </a:r>
                      <a:r>
                        <a:rPr lang="en-MY" b="1" dirty="0"/>
                        <a:t> </a:t>
                      </a:r>
                      <a:r>
                        <a:rPr lang="en-MY" b="1" dirty="0" err="1"/>
                        <a:t>Pihak</a:t>
                      </a:r>
                      <a:r>
                        <a:rPr lang="en-MY" b="1" dirty="0"/>
                        <a:t> </a:t>
                      </a:r>
                      <a:r>
                        <a:rPr lang="en-MY" b="1" dirty="0" err="1"/>
                        <a:t>Berkepentingan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 err="1"/>
                        <a:t>Anggaran</a:t>
                      </a:r>
                      <a:r>
                        <a:rPr lang="en-MY" b="1" dirty="0"/>
                        <a:t> </a:t>
                      </a:r>
                      <a:r>
                        <a:rPr lang="en-MY" b="1" dirty="0" err="1"/>
                        <a:t>Peratus</a:t>
                      </a:r>
                      <a:r>
                        <a:rPr lang="en-MY" b="1" dirty="0"/>
                        <a:t>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099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KDYMM Sultan Pahang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MY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5352424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r>
                        <a:rPr lang="en-MY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YAB Menteri </a:t>
                      </a:r>
                      <a:r>
                        <a:rPr lang="en-MY" dirty="0" err="1"/>
                        <a:t>Besar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MY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324161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r>
                        <a:rPr lang="en-MY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/>
                        <a:t>Ahli Majlis </a:t>
                      </a:r>
                      <a:r>
                        <a:rPr lang="en-MY" dirty="0" err="1"/>
                        <a:t>Mesyuarat</a:t>
                      </a:r>
                      <a:r>
                        <a:rPr lang="en-MY" dirty="0"/>
                        <a:t> Kerajaan/EXCO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MY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8790753"/>
                  </a:ext>
                </a:extLst>
              </a:tr>
              <a:tr h="233680">
                <a:tc gridSpan="2">
                  <a:txBody>
                    <a:bodyPr/>
                    <a:lstStyle/>
                    <a:p>
                      <a:pPr algn="ctr"/>
                      <a:r>
                        <a:rPr lang="en-MY" b="1" dirty="0" err="1"/>
                        <a:t>Jumlah</a:t>
                      </a:r>
                      <a:endParaRPr lang="en-MY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MY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61521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52272C2-D239-3656-CEA0-FBE6D49B1A86}"/>
              </a:ext>
            </a:extLst>
          </p:cNvPr>
          <p:cNvSpPr txBox="1"/>
          <p:nvPr/>
        </p:nvSpPr>
        <p:spPr>
          <a:xfrm>
            <a:off x="193040" y="71120"/>
            <a:ext cx="110337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H) </a:t>
            </a:r>
            <a:r>
              <a:rPr lang="nl-NL" sz="3000" b="1" dirty="0">
                <a:solidFill>
                  <a:schemeClr val="bg1"/>
                </a:solidFill>
              </a:rPr>
              <a:t>Pelanggan dan Pihak yang Berkepentingan (%)</a:t>
            </a:r>
            <a:endParaRPr lang="en-US" sz="3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436880" y="734707"/>
            <a:ext cx="3962842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err="1"/>
              <a:t>Senarai</a:t>
            </a:r>
            <a:r>
              <a:rPr lang="en-US" sz="2000" dirty="0"/>
              <a:t> </a:t>
            </a:r>
            <a:r>
              <a:rPr lang="en-US" sz="2000" dirty="0" err="1"/>
              <a:t>rakan</a:t>
            </a:r>
            <a:r>
              <a:rPr lang="en-US" sz="2000" dirty="0"/>
              <a:t> </a:t>
            </a:r>
            <a:r>
              <a:rPr lang="en-US" sz="2000" dirty="0" err="1"/>
              <a:t>kerjasama</a:t>
            </a:r>
            <a:endParaRPr lang="en-US" sz="2000" dirty="0"/>
          </a:p>
          <a:p>
            <a:r>
              <a:rPr lang="en-US" sz="2000" dirty="0"/>
              <a:t>Program </a:t>
            </a:r>
            <a:r>
              <a:rPr lang="en-US" sz="2000" dirty="0" err="1"/>
              <a:t>kerjasama</a:t>
            </a:r>
            <a:r>
              <a:rPr lang="en-US" sz="2000" dirty="0"/>
              <a:t> yang </a:t>
            </a:r>
            <a:r>
              <a:rPr lang="en-US" sz="2000" dirty="0" err="1"/>
              <a:t>dijalinkan</a:t>
            </a:r>
            <a:r>
              <a:rPr lang="en-US" sz="2000" dirty="0"/>
              <a:t> </a:t>
            </a:r>
          </a:p>
          <a:p>
            <a:r>
              <a:rPr lang="en-US" sz="2000" dirty="0"/>
              <a:t>Hasil </a:t>
            </a:r>
            <a:r>
              <a:rPr lang="en-US" sz="2000" dirty="0" err="1"/>
              <a:t>pencapaian</a:t>
            </a:r>
            <a:endParaRPr lang="en-US" sz="2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3489CA-4F5B-4592-AEBB-435FA2CEA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98580" y="6615546"/>
            <a:ext cx="454913" cy="335661"/>
          </a:xfrm>
        </p:spPr>
        <p:txBody>
          <a:bodyPr/>
          <a:lstStyle/>
          <a:p>
            <a:fld id="{842CA681-0DED-4896-B039-545EBA511FB2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0783236F-47E5-4345-BA05-B252168D6D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213030"/>
              </p:ext>
            </p:extLst>
          </p:nvPr>
        </p:nvGraphicFramePr>
        <p:xfrm>
          <a:off x="436880" y="2017329"/>
          <a:ext cx="11358880" cy="44380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1611">
                  <a:extLst>
                    <a:ext uri="{9D8B030D-6E8A-4147-A177-3AD203B41FA5}">
                      <a16:colId xmlns:a16="http://schemas.microsoft.com/office/drawing/2014/main" val="3399864761"/>
                    </a:ext>
                  </a:extLst>
                </a:gridCol>
                <a:gridCol w="3704570">
                  <a:extLst>
                    <a:ext uri="{9D8B030D-6E8A-4147-A177-3AD203B41FA5}">
                      <a16:colId xmlns:a16="http://schemas.microsoft.com/office/drawing/2014/main" val="2876690534"/>
                    </a:ext>
                  </a:extLst>
                </a:gridCol>
                <a:gridCol w="6852699">
                  <a:extLst>
                    <a:ext uri="{9D8B030D-6E8A-4147-A177-3AD203B41FA5}">
                      <a16:colId xmlns:a16="http://schemas.microsoft.com/office/drawing/2014/main" val="816432581"/>
                    </a:ext>
                  </a:extLst>
                </a:gridCol>
              </a:tblGrid>
              <a:tr h="532541">
                <a:tc>
                  <a:txBody>
                    <a:bodyPr/>
                    <a:lstStyle/>
                    <a:p>
                      <a:pPr algn="ctr"/>
                      <a:r>
                        <a:rPr lang="en-MY" sz="1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</a:t>
                      </a:r>
                      <a:endParaRPr lang="en-MY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Perkara</a:t>
                      </a:r>
                      <a:endParaRPr lang="en-MY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Keterangan</a:t>
                      </a:r>
                      <a:endParaRPr lang="en-MY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458206"/>
                  </a:ext>
                </a:extLst>
              </a:tr>
              <a:tr h="532541">
                <a:tc>
                  <a:txBody>
                    <a:bodyPr/>
                    <a:lstStyle/>
                    <a:p>
                      <a:pPr algn="ctr"/>
                      <a:r>
                        <a:rPr lang="en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Rakan</a:t>
                      </a:r>
                      <a:r>
                        <a:rPr lang="en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Kerjasama/</a:t>
                      </a:r>
                      <a:r>
                        <a:rPr lang="en-MY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</a:t>
                      </a:r>
                      <a:r>
                        <a:rPr lang="en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MY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0185164"/>
                  </a:ext>
                </a:extLst>
              </a:tr>
              <a:tr h="532541">
                <a:tc>
                  <a:txBody>
                    <a:bodyPr/>
                    <a:lstStyle/>
                    <a:p>
                      <a:pPr algn="ctr"/>
                      <a:r>
                        <a:rPr lang="en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Tahun</a:t>
                      </a:r>
                      <a:endParaRPr lang="en-MY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6323330"/>
                  </a:ext>
                </a:extLst>
              </a:tr>
              <a:tr h="532541">
                <a:tc>
                  <a:txBody>
                    <a:bodyPr/>
                    <a:lstStyle/>
                    <a:p>
                      <a:pPr algn="ctr"/>
                      <a:r>
                        <a:rPr lang="en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Tempoh</a:t>
                      </a:r>
                      <a:r>
                        <a:rPr lang="en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5775953"/>
                  </a:ext>
                </a:extLst>
              </a:tr>
              <a:tr h="532541">
                <a:tc>
                  <a:txBody>
                    <a:bodyPr/>
                    <a:lstStyle/>
                    <a:p>
                      <a:pPr algn="ctr"/>
                      <a:r>
                        <a:rPr lang="en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Peringkat</a:t>
                      </a:r>
                      <a:endParaRPr lang="en-MY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345609"/>
                  </a:ext>
                </a:extLst>
              </a:tr>
              <a:tr h="856180">
                <a:tc>
                  <a:txBody>
                    <a:bodyPr/>
                    <a:lstStyle/>
                    <a:p>
                      <a:pPr algn="ctr"/>
                      <a:r>
                        <a:rPr lang="en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Kejayaan</a:t>
                      </a:r>
                      <a:endParaRPr lang="en-MY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8927381"/>
                  </a:ext>
                </a:extLst>
              </a:tr>
              <a:tr h="919179">
                <a:tc>
                  <a:txBody>
                    <a:bodyPr/>
                    <a:lstStyle/>
                    <a:p>
                      <a:pPr algn="ctr"/>
                      <a:r>
                        <a:rPr lang="en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Penglibatan</a:t>
                      </a:r>
                      <a:endParaRPr lang="en-MY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52188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0110455-7268-265C-5AD8-704F7555CE36}"/>
              </a:ext>
            </a:extLst>
          </p:cNvPr>
          <p:cNvSpPr txBox="1"/>
          <p:nvPr/>
        </p:nvSpPr>
        <p:spPr>
          <a:xfrm>
            <a:off x="193040" y="71120"/>
            <a:ext cx="110337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I) 3 </a:t>
            </a:r>
            <a:r>
              <a:rPr lang="en-US" sz="3000" b="1" dirty="0" err="1">
                <a:solidFill>
                  <a:schemeClr val="bg1"/>
                </a:solidFill>
              </a:rPr>
              <a:t>Rakan</a:t>
            </a:r>
            <a:r>
              <a:rPr lang="en-US" sz="3000" b="1" dirty="0">
                <a:solidFill>
                  <a:schemeClr val="bg1"/>
                </a:solidFill>
              </a:rPr>
              <a:t> Kerjasama </a:t>
            </a:r>
            <a:r>
              <a:rPr lang="en-US" sz="3000" b="1" dirty="0" err="1">
                <a:solidFill>
                  <a:schemeClr val="bg1"/>
                </a:solidFill>
              </a:rPr>
              <a:t>Luar</a:t>
            </a:r>
            <a:r>
              <a:rPr lang="en-US" sz="3000" b="1" dirty="0">
                <a:solidFill>
                  <a:schemeClr val="bg1"/>
                </a:solidFill>
              </a:rPr>
              <a:t> Yang </a:t>
            </a:r>
            <a:r>
              <a:rPr lang="en-US" sz="3000" b="1" dirty="0" err="1">
                <a:solidFill>
                  <a:schemeClr val="bg1"/>
                </a:solidFill>
              </a:rPr>
              <a:t>Terpenting</a:t>
            </a:r>
            <a:endParaRPr lang="en-US" sz="3000" b="1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C74784-C350-F2C7-6EC6-C6E1CEB55129}"/>
              </a:ext>
            </a:extLst>
          </p:cNvPr>
          <p:cNvSpPr txBox="1"/>
          <p:nvPr/>
        </p:nvSpPr>
        <p:spPr>
          <a:xfrm>
            <a:off x="6658252" y="811651"/>
            <a:ext cx="509686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err="1"/>
              <a:t>Senaraikan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</a:rPr>
              <a:t>3 </a:t>
            </a:r>
            <a:r>
              <a:rPr lang="en-US" sz="1400" dirty="0" err="1">
                <a:solidFill>
                  <a:srgbClr val="FF0000"/>
                </a:solidFill>
              </a:rPr>
              <a:t>rakan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kerjasama</a:t>
            </a:r>
            <a:r>
              <a:rPr lang="en-US" sz="1400" dirty="0">
                <a:solidFill>
                  <a:srgbClr val="FF0000"/>
                </a:solidFill>
              </a:rPr>
              <a:t> yang paling </a:t>
            </a:r>
            <a:r>
              <a:rPr lang="en-US" sz="1400" dirty="0" err="1">
                <a:solidFill>
                  <a:srgbClr val="FF0000"/>
                </a:solidFill>
              </a:rPr>
              <a:t>utama</a:t>
            </a:r>
            <a:r>
              <a:rPr lang="en-US" sz="1400" dirty="0"/>
              <a:t>. </a:t>
            </a:r>
          </a:p>
          <a:p>
            <a:r>
              <a:rPr lang="en-US" sz="1400" dirty="0" err="1"/>
              <a:t>Boleh</a:t>
            </a:r>
            <a:r>
              <a:rPr lang="en-US" sz="1400" dirty="0"/>
              <a:t> </a:t>
            </a:r>
            <a:r>
              <a:rPr lang="en-US" sz="1400" dirty="0" err="1"/>
              <a:t>gunakan</a:t>
            </a:r>
            <a:r>
              <a:rPr lang="en-US" sz="1400" dirty="0"/>
              <a:t> 3 slaid </a:t>
            </a:r>
            <a:r>
              <a:rPr lang="en-US" sz="1400" dirty="0" err="1"/>
              <a:t>seperti</a:t>
            </a:r>
            <a:r>
              <a:rPr lang="en-US" sz="1400" dirty="0"/>
              <a:t> slaid </a:t>
            </a:r>
            <a:r>
              <a:rPr lang="en-US" sz="1400" dirty="0" err="1"/>
              <a:t>ini</a:t>
            </a:r>
            <a:r>
              <a:rPr lang="en-US" sz="1400" dirty="0"/>
              <a:t>, </a:t>
            </a:r>
            <a:r>
              <a:rPr lang="en-US" sz="1400" dirty="0" err="1"/>
              <a:t>satu</a:t>
            </a:r>
            <a:r>
              <a:rPr lang="en-US" sz="1400" dirty="0"/>
              <a:t> </a:t>
            </a:r>
            <a:r>
              <a:rPr lang="en-US" sz="1400" dirty="0" err="1"/>
              <a:t>setiap</a:t>
            </a:r>
            <a:r>
              <a:rPr lang="en-US" sz="1400" dirty="0"/>
              <a:t> </a:t>
            </a:r>
            <a:r>
              <a:rPr lang="en-US" sz="1400" dirty="0" err="1"/>
              <a:t>rakan</a:t>
            </a:r>
            <a:r>
              <a:rPr lang="en-US" sz="1400" dirty="0"/>
              <a:t> </a:t>
            </a:r>
            <a:r>
              <a:rPr lang="en-US" sz="1400" dirty="0" err="1"/>
              <a:t>kerjasama</a:t>
            </a:r>
            <a:r>
              <a:rPr lang="en-US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77365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CEF8902-6933-452D-BD65-4BA7A6002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98580" y="6629019"/>
            <a:ext cx="454913" cy="335661"/>
          </a:xfrm>
        </p:spPr>
        <p:txBody>
          <a:bodyPr/>
          <a:lstStyle/>
          <a:p>
            <a:fld id="{842CA681-0DED-4896-B039-545EBA511FB2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12130C6-9B2D-4A44-909E-DE382C556A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266453"/>
              </p:ext>
            </p:extLst>
          </p:nvPr>
        </p:nvGraphicFramePr>
        <p:xfrm>
          <a:off x="585926" y="1206956"/>
          <a:ext cx="11033758" cy="2292224"/>
        </p:xfrm>
        <a:graphic>
          <a:graphicData uri="http://schemas.openxmlformats.org/drawingml/2006/table">
            <a:tbl>
              <a:tblPr firstRow="1" firstCol="1" bandRow="1"/>
              <a:tblGrid>
                <a:gridCol w="547052">
                  <a:extLst>
                    <a:ext uri="{9D8B030D-6E8A-4147-A177-3AD203B41FA5}">
                      <a16:colId xmlns:a16="http://schemas.microsoft.com/office/drawing/2014/main" val="3182879678"/>
                    </a:ext>
                  </a:extLst>
                </a:gridCol>
                <a:gridCol w="2382579">
                  <a:extLst>
                    <a:ext uri="{9D8B030D-6E8A-4147-A177-3AD203B41FA5}">
                      <a16:colId xmlns:a16="http://schemas.microsoft.com/office/drawing/2014/main" val="594502931"/>
                    </a:ext>
                  </a:extLst>
                </a:gridCol>
                <a:gridCol w="8104127">
                  <a:extLst>
                    <a:ext uri="{9D8B030D-6E8A-4147-A177-3AD203B41FA5}">
                      <a16:colId xmlns:a16="http://schemas.microsoft.com/office/drawing/2014/main" val="39222951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Bil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Isu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Dalaman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Keterangan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Isu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95200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 (Financial)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en-MY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41413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 (Infrastructure)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en-MY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03912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 (Technology)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en-MY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51238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 (Competence)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en-MY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5173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 (Operational)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en-MY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91910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 (Work Environment)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en-MY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449939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93C6C77-7213-4E47-AE1E-0A7F86FB35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30357"/>
              </p:ext>
            </p:extLst>
          </p:nvPr>
        </p:nvGraphicFramePr>
        <p:xfrm>
          <a:off x="585926" y="3867454"/>
          <a:ext cx="11033758" cy="2293811"/>
        </p:xfrm>
        <a:graphic>
          <a:graphicData uri="http://schemas.openxmlformats.org/drawingml/2006/table">
            <a:tbl>
              <a:tblPr firstRow="1" firstCol="1" bandRow="1"/>
              <a:tblGrid>
                <a:gridCol w="547052">
                  <a:extLst>
                    <a:ext uri="{9D8B030D-6E8A-4147-A177-3AD203B41FA5}">
                      <a16:colId xmlns:a16="http://schemas.microsoft.com/office/drawing/2014/main" val="2717891115"/>
                    </a:ext>
                  </a:extLst>
                </a:gridCol>
                <a:gridCol w="2409212">
                  <a:extLst>
                    <a:ext uri="{9D8B030D-6E8A-4147-A177-3AD203B41FA5}">
                      <a16:colId xmlns:a16="http://schemas.microsoft.com/office/drawing/2014/main" val="2435587075"/>
                    </a:ext>
                  </a:extLst>
                </a:gridCol>
                <a:gridCol w="8077494">
                  <a:extLst>
                    <a:ext uri="{9D8B030D-6E8A-4147-A177-3AD203B41FA5}">
                      <a16:colId xmlns:a16="http://schemas.microsoft.com/office/drawing/2014/main" val="707166038"/>
                    </a:ext>
                  </a:extLst>
                </a:gridCol>
              </a:tblGrid>
              <a:tr h="2447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Bil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Isu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Luaran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Elemen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Kategori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9790433"/>
                  </a:ext>
                </a:extLst>
              </a:tr>
              <a:tr h="2447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 (Political)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en-MY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7848144"/>
                  </a:ext>
                </a:extLst>
              </a:tr>
              <a:tr h="2447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 (Economic)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en-MY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3555199"/>
                  </a:ext>
                </a:extLst>
              </a:tr>
              <a:tr h="2447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 (Sociological)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en-MY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1358288"/>
                  </a:ext>
                </a:extLst>
              </a:tr>
              <a:tr h="2447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 (Technological)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en-MY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0628499"/>
                  </a:ext>
                </a:extLst>
              </a:tr>
              <a:tr h="2447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 (Legal)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en-MY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3245284"/>
                  </a:ext>
                </a:extLst>
              </a:tr>
              <a:tr h="2447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 (Environment)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en-MY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579961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40159DD-72C8-8AD4-A0A6-0140F70C616D}"/>
              </a:ext>
            </a:extLst>
          </p:cNvPr>
          <p:cNvSpPr txBox="1"/>
          <p:nvPr/>
        </p:nvSpPr>
        <p:spPr>
          <a:xfrm>
            <a:off x="193040" y="71120"/>
            <a:ext cx="110337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J) </a:t>
            </a:r>
            <a:r>
              <a:rPr lang="en-US" sz="3000" b="1" dirty="0" err="1">
                <a:solidFill>
                  <a:schemeClr val="bg1"/>
                </a:solidFill>
              </a:rPr>
              <a:t>Isu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Dalaman</a:t>
            </a:r>
            <a:r>
              <a:rPr lang="en-US" sz="3000" b="1" dirty="0">
                <a:solidFill>
                  <a:schemeClr val="bg1"/>
                </a:solidFill>
              </a:rPr>
              <a:t> dan </a:t>
            </a:r>
            <a:r>
              <a:rPr lang="en-US" sz="3000" b="1" dirty="0" err="1">
                <a:solidFill>
                  <a:schemeClr val="bg1"/>
                </a:solidFill>
              </a:rPr>
              <a:t>Luaran</a:t>
            </a:r>
            <a:endParaRPr lang="en-US" sz="3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9F6414-2FFE-985F-FE55-6A557777A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98580" y="6608699"/>
            <a:ext cx="454913" cy="335661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1E2F8A-A5A5-44AB-BDAE-D6240787A75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286246-4B97-67FF-ACCC-A7A55F221BFD}"/>
              </a:ext>
            </a:extLst>
          </p:cNvPr>
          <p:cNvSpPr txBox="1"/>
          <p:nvPr/>
        </p:nvSpPr>
        <p:spPr>
          <a:xfrm>
            <a:off x="928011" y="4219887"/>
            <a:ext cx="1057056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PEMARKAHAN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object 29">
            <a:extLst>
              <a:ext uri="{FF2B5EF4-FFF2-40B4-BE49-F238E27FC236}">
                <a16:creationId xmlns:a16="http://schemas.microsoft.com/office/drawing/2014/main" id="{DC5BF72A-E18E-3E3B-A8F2-FFE6D4A51FB4}"/>
              </a:ext>
            </a:extLst>
          </p:cNvPr>
          <p:cNvSpPr txBox="1">
            <a:spLocks/>
          </p:cNvSpPr>
          <p:nvPr/>
        </p:nvSpPr>
        <p:spPr>
          <a:xfrm>
            <a:off x="1" y="1742858"/>
            <a:ext cx="12192000" cy="657061"/>
          </a:xfrm>
          <a:prstGeom prst="rect">
            <a:avLst/>
          </a:prstGeom>
        </p:spPr>
        <p:txBody>
          <a:bodyPr vert="horz" wrap="square" lIns="0" tIns="49234" rIns="0" bIns="0" rtlCol="0" anchor="ctr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957" marR="5183" lvl="0" indent="0" algn="ctr" defTabSz="914400" rtl="0" eaLnBrk="1" fontAlgn="auto" latinLnBrk="0" hangingPunct="1">
              <a:lnSpc>
                <a:spcPct val="106000"/>
              </a:lnSpc>
              <a:spcBef>
                <a:spcPts val="38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4000" spc="-5" dirty="0">
                <a:solidFill>
                  <a:prstClr val="black"/>
                </a:solidFill>
                <a:latin typeface="Franklin Gothic Demi Cond"/>
                <a:cs typeface="Franklin Gothic Demi Cond"/>
              </a:rPr>
              <a:t>LOGO JABATAN</a:t>
            </a:r>
          </a:p>
        </p:txBody>
      </p:sp>
    </p:spTree>
    <p:extLst>
      <p:ext uri="{BB962C8B-B14F-4D97-AF65-F5344CB8AC3E}">
        <p14:creationId xmlns:p14="http://schemas.microsoft.com/office/powerpoint/2010/main" val="3062719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61265C-7986-5F19-E2E6-51F03580E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3504" y="6637628"/>
            <a:ext cx="375406" cy="265538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1E2F8A-A5A5-44AB-BDAE-D6240787A75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D075837-3383-E5B6-849B-0CE13562E8BC}"/>
              </a:ext>
            </a:extLst>
          </p:cNvPr>
          <p:cNvSpPr txBox="1"/>
          <p:nvPr/>
        </p:nvSpPr>
        <p:spPr>
          <a:xfrm>
            <a:off x="193040" y="71120"/>
            <a:ext cx="111150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Kriteria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dan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Perkara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yang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Disemak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A24CE5-CD31-96F5-601B-1A4DCA7B96C3}"/>
              </a:ext>
            </a:extLst>
          </p:cNvPr>
          <p:cNvSpPr txBox="1"/>
          <p:nvPr/>
        </p:nvSpPr>
        <p:spPr>
          <a:xfrm>
            <a:off x="333503" y="774369"/>
            <a:ext cx="61865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Kriteria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1.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Kepimpinan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(150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61F184-B308-E787-7532-829565100777}"/>
              </a:ext>
            </a:extLst>
          </p:cNvPr>
          <p:cNvSpPr txBox="1"/>
          <p:nvPr/>
        </p:nvSpPr>
        <p:spPr>
          <a:xfrm>
            <a:off x="333503" y="1328367"/>
            <a:ext cx="61865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Kriteria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2. Strategi (90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DDC8EB-68F8-1521-29D7-BDCB0478EEB1}"/>
              </a:ext>
            </a:extLst>
          </p:cNvPr>
          <p:cNvSpPr txBox="1"/>
          <p:nvPr/>
        </p:nvSpPr>
        <p:spPr>
          <a:xfrm>
            <a:off x="333503" y="1884958"/>
            <a:ext cx="61865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Kriteria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3. Maklumat (90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0397387-CA51-7449-AF1E-8CFF33734F51}"/>
              </a:ext>
            </a:extLst>
          </p:cNvPr>
          <p:cNvSpPr txBox="1"/>
          <p:nvPr/>
        </p:nvSpPr>
        <p:spPr>
          <a:xfrm>
            <a:off x="333503" y="2436363"/>
            <a:ext cx="61865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Kriteria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4.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Pelanggan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(110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3C4387-848D-E8F6-7C47-667C6C017942}"/>
              </a:ext>
            </a:extLst>
          </p:cNvPr>
          <p:cNvSpPr txBox="1"/>
          <p:nvPr/>
        </p:nvSpPr>
        <p:spPr>
          <a:xfrm>
            <a:off x="333503" y="2990361"/>
            <a:ext cx="61865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Kriteria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5.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Warga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Kerja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(120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E9F273-91E9-40D6-DE5A-4EF9820C9770}"/>
              </a:ext>
            </a:extLst>
          </p:cNvPr>
          <p:cNvSpPr txBox="1"/>
          <p:nvPr/>
        </p:nvSpPr>
        <p:spPr>
          <a:xfrm>
            <a:off x="333503" y="3541766"/>
            <a:ext cx="61865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Kriteria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6. Proses (90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93B698-E43D-9596-3CE6-589D4F836A8B}"/>
              </a:ext>
            </a:extLst>
          </p:cNvPr>
          <p:cNvSpPr txBox="1"/>
          <p:nvPr/>
        </p:nvSpPr>
        <p:spPr>
          <a:xfrm>
            <a:off x="333503" y="4095764"/>
            <a:ext cx="61865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Kriteria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7. Hasil (350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66C314-5ADC-4B5A-342A-6D118F9228AD}"/>
              </a:ext>
            </a:extLst>
          </p:cNvPr>
          <p:cNvSpPr txBox="1"/>
          <p:nvPr/>
        </p:nvSpPr>
        <p:spPr>
          <a:xfrm>
            <a:off x="333503" y="5089697"/>
            <a:ext cx="7751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Kriteria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en-US" sz="2800" b="1" dirty="0">
                <a:solidFill>
                  <a:prstClr val="black"/>
                </a:solidFill>
                <a:latin typeface="Calibri" panose="020F0502020204030204"/>
              </a:rPr>
              <a:t>AP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Produktiviti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(100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742D61-929F-BD44-3D11-574FDAF6BB6B}"/>
              </a:ext>
            </a:extLst>
          </p:cNvPr>
          <p:cNvSpPr txBox="1"/>
          <p:nvPr/>
        </p:nvSpPr>
        <p:spPr>
          <a:xfrm>
            <a:off x="333503" y="5806631"/>
            <a:ext cx="61865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Kriteria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ADx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Digital (100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2BD3230-D52E-6719-7DA5-5249FA0D991B}"/>
              </a:ext>
            </a:extLst>
          </p:cNvPr>
          <p:cNvSpPr txBox="1"/>
          <p:nvPr/>
        </p:nvSpPr>
        <p:spPr>
          <a:xfrm>
            <a:off x="7566550" y="2467141"/>
            <a:ext cx="27626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Anugerah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APEC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A6CD50C-F3B8-4D06-C0D6-4CC9A83B939D}"/>
              </a:ext>
            </a:extLst>
          </p:cNvPr>
          <p:cNvSpPr txBox="1"/>
          <p:nvPr/>
        </p:nvSpPr>
        <p:spPr>
          <a:xfrm>
            <a:off x="7566550" y="5120474"/>
            <a:ext cx="5312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Anugerah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Produktiviti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8DF4EFE-BF5C-3642-2EF0-401CE7B99660}"/>
              </a:ext>
            </a:extLst>
          </p:cNvPr>
          <p:cNvSpPr txBox="1"/>
          <p:nvPr/>
        </p:nvSpPr>
        <p:spPr>
          <a:xfrm>
            <a:off x="7566551" y="5837408"/>
            <a:ext cx="4046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Anugerah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Transformasi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Digital</a:t>
            </a:r>
          </a:p>
        </p:txBody>
      </p:sp>
      <p:sp>
        <p:nvSpPr>
          <p:cNvPr id="19" name="Right Brace 18">
            <a:extLst>
              <a:ext uri="{FF2B5EF4-FFF2-40B4-BE49-F238E27FC236}">
                <a16:creationId xmlns:a16="http://schemas.microsoft.com/office/drawing/2014/main" id="{19034F90-177B-58BB-00A3-610DB790F61E}"/>
              </a:ext>
            </a:extLst>
          </p:cNvPr>
          <p:cNvSpPr/>
          <p:nvPr/>
        </p:nvSpPr>
        <p:spPr>
          <a:xfrm>
            <a:off x="5882640" y="774369"/>
            <a:ext cx="1270000" cy="3875393"/>
          </a:xfrm>
          <a:prstGeom prst="rightBrace">
            <a:avLst>
              <a:gd name="adj1" fmla="val 33833"/>
              <a:gd name="adj2" fmla="val 5050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88973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9F6414-2FFE-985F-FE55-6A557777A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98580" y="6608699"/>
            <a:ext cx="454913" cy="335661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1E2F8A-A5A5-44AB-BDAE-D6240787A75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58C9CA-BC3C-1ED4-0C30-67F43D0954C3}"/>
              </a:ext>
            </a:extLst>
          </p:cNvPr>
          <p:cNvSpPr txBox="1"/>
          <p:nvPr/>
        </p:nvSpPr>
        <p:spPr>
          <a:xfrm>
            <a:off x="928011" y="4802496"/>
            <a:ext cx="10457895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Kriteria</a:t>
            </a: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1 </a:t>
            </a:r>
            <a:r>
              <a:rPr kumimoji="0" lang="en-US" sz="6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hingga</a:t>
            </a: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7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F47DC0-EC4D-2F79-42BC-76F64B2793C2}"/>
              </a:ext>
            </a:extLst>
          </p:cNvPr>
          <p:cNvSpPr txBox="1"/>
          <p:nvPr/>
        </p:nvSpPr>
        <p:spPr>
          <a:xfrm>
            <a:off x="928011" y="3633960"/>
            <a:ext cx="1057056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ANUGERAH APEC</a:t>
            </a:r>
            <a:endParaRPr lang="en-US" sz="5400" dirty="0"/>
          </a:p>
        </p:txBody>
      </p:sp>
      <p:sp>
        <p:nvSpPr>
          <p:cNvPr id="5" name="object 29">
            <a:extLst>
              <a:ext uri="{FF2B5EF4-FFF2-40B4-BE49-F238E27FC236}">
                <a16:creationId xmlns:a16="http://schemas.microsoft.com/office/drawing/2014/main" id="{E8179F8D-D7EE-E6A2-D106-90C246EBB73F}"/>
              </a:ext>
            </a:extLst>
          </p:cNvPr>
          <p:cNvSpPr txBox="1">
            <a:spLocks/>
          </p:cNvSpPr>
          <p:nvPr/>
        </p:nvSpPr>
        <p:spPr>
          <a:xfrm>
            <a:off x="1" y="1742858"/>
            <a:ext cx="12192000" cy="657061"/>
          </a:xfrm>
          <a:prstGeom prst="rect">
            <a:avLst/>
          </a:prstGeom>
        </p:spPr>
        <p:txBody>
          <a:bodyPr vert="horz" wrap="square" lIns="0" tIns="49234" rIns="0" bIns="0" rtlCol="0" anchor="ctr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957" marR="5183" lvl="0" indent="0" algn="ctr" defTabSz="914400" rtl="0" eaLnBrk="1" fontAlgn="auto" latinLnBrk="0" hangingPunct="1">
              <a:lnSpc>
                <a:spcPct val="106000"/>
              </a:lnSpc>
              <a:spcBef>
                <a:spcPts val="38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4000" spc="-5" dirty="0">
                <a:solidFill>
                  <a:prstClr val="black"/>
                </a:solidFill>
                <a:latin typeface="Franklin Gothic Demi Cond"/>
                <a:cs typeface="Franklin Gothic Demi Cond"/>
              </a:rPr>
              <a:t>LOGO JABATAN</a:t>
            </a:r>
          </a:p>
        </p:txBody>
      </p:sp>
    </p:spTree>
    <p:extLst>
      <p:ext uri="{BB962C8B-B14F-4D97-AF65-F5344CB8AC3E}">
        <p14:creationId xmlns:p14="http://schemas.microsoft.com/office/powerpoint/2010/main" val="11642519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D8FC0A-80B0-DD39-B92A-706F37AD3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1E2F8A-A5A5-44AB-BDAE-D6240787A75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82CB2D-1466-C10C-8688-88BB9395D634}"/>
              </a:ext>
            </a:extLst>
          </p:cNvPr>
          <p:cNvSpPr txBox="1"/>
          <p:nvPr/>
        </p:nvSpPr>
        <p:spPr>
          <a:xfrm>
            <a:off x="193040" y="71120"/>
            <a:ext cx="111150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dirty="0">
                <a:solidFill>
                  <a:prstClr val="white"/>
                </a:solidFill>
                <a:latin typeface="Calibri" panose="020F0502020204030204"/>
              </a:rPr>
              <a:t>K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riteria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1: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Pembuktian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70E31F1-C3B6-2AE5-2FC4-64B486B93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483162"/>
              </p:ext>
            </p:extLst>
          </p:nvPr>
        </p:nvGraphicFramePr>
        <p:xfrm>
          <a:off x="193040" y="795518"/>
          <a:ext cx="11782937" cy="5702935"/>
        </p:xfrm>
        <a:graphic>
          <a:graphicData uri="http://schemas.openxmlformats.org/drawingml/2006/table">
            <a:tbl>
              <a:tblPr/>
              <a:tblGrid>
                <a:gridCol w="11782937">
                  <a:extLst>
                    <a:ext uri="{9D8B030D-6E8A-4147-A177-3AD203B41FA5}">
                      <a16:colId xmlns:a16="http://schemas.microsoft.com/office/drawing/2014/main" val="2183565302"/>
                    </a:ext>
                  </a:extLst>
                </a:gridCol>
              </a:tblGrid>
              <a:tr h="706834"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KRITERIA 1: KEPIMPINAN (150 MARKAH) – 15%</a:t>
                      </a:r>
                    </a:p>
                  </a:txBody>
                  <a:tcPr marL="5897" marR="5897" marT="5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786472"/>
                  </a:ext>
                </a:extLst>
              </a:tr>
              <a:tr h="4996101">
                <a:tc>
                  <a:txBody>
                    <a:bodyPr/>
                    <a:lstStyle/>
                    <a:p>
                      <a:pPr algn="just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7" marR="5897" marT="5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1271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8934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41A20F-D8A4-B3E1-FB0A-5BD62B261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1E2F8A-A5A5-44AB-BDAE-D6240787A75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C1CBA2-A680-6597-A415-E79C6EF99E5F}"/>
              </a:ext>
            </a:extLst>
          </p:cNvPr>
          <p:cNvSpPr txBox="1"/>
          <p:nvPr/>
        </p:nvSpPr>
        <p:spPr>
          <a:xfrm>
            <a:off x="193040" y="71120"/>
            <a:ext cx="111150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000" b="1" dirty="0">
                <a:solidFill>
                  <a:prstClr val="white"/>
                </a:solidFill>
                <a:latin typeface="Calibri" panose="020F0502020204030204"/>
              </a:rPr>
              <a:t>K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riteria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1: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Pembuktian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Tambahan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74432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4571F6E-B4A9-715C-9E7E-2F2711183AAA}"/>
              </a:ext>
            </a:extLst>
          </p:cNvPr>
          <p:cNvSpPr/>
          <p:nvPr/>
        </p:nvSpPr>
        <p:spPr>
          <a:xfrm>
            <a:off x="0" y="0"/>
            <a:ext cx="12192000" cy="6624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bject 29">
            <a:extLst>
              <a:ext uri="{FF2B5EF4-FFF2-40B4-BE49-F238E27FC236}">
                <a16:creationId xmlns:a16="http://schemas.microsoft.com/office/drawing/2014/main" id="{45ACE4F9-0C16-4698-9ACF-AB34385958AB}"/>
              </a:ext>
            </a:extLst>
          </p:cNvPr>
          <p:cNvSpPr txBox="1">
            <a:spLocks/>
          </p:cNvSpPr>
          <p:nvPr/>
        </p:nvSpPr>
        <p:spPr>
          <a:xfrm>
            <a:off x="1464816" y="965064"/>
            <a:ext cx="8842159" cy="4498112"/>
          </a:xfrm>
          <a:prstGeom prst="rect">
            <a:avLst/>
          </a:prstGeom>
        </p:spPr>
        <p:txBody>
          <a:bodyPr vert="horz" wrap="square" lIns="0" tIns="49234" rIns="0" bIns="0" rtlCol="0" anchor="ctr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957" marR="5183" lvl="0" indent="0" algn="l" defTabSz="914400" rtl="0" eaLnBrk="1" fontAlgn="auto" latinLnBrk="0" hangingPunct="1">
              <a:lnSpc>
                <a:spcPct val="106000"/>
              </a:lnSpc>
              <a:spcBef>
                <a:spcPts val="38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4400" spc="-5" dirty="0">
                <a:solidFill>
                  <a:prstClr val="black"/>
                </a:solidFill>
                <a:latin typeface="Franklin Gothic Demi Cond"/>
                <a:cs typeface="Franklin Gothic Demi Cond"/>
              </a:rPr>
              <a:t>Anugerah yang dimohon</a:t>
            </a:r>
          </a:p>
          <a:p>
            <a:pPr marL="12957" marR="5183" lvl="0" indent="0" algn="l" defTabSz="914400" rtl="0" eaLnBrk="1" fontAlgn="auto" latinLnBrk="0" hangingPunct="1">
              <a:lnSpc>
                <a:spcPct val="106000"/>
              </a:lnSpc>
              <a:spcBef>
                <a:spcPts val="38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-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Demi Cond"/>
              <a:ea typeface="+mj-ea"/>
              <a:cs typeface="Franklin Gothic Demi Cond"/>
            </a:endParaRPr>
          </a:p>
          <a:p>
            <a:pPr marL="12957" marR="5183" algn="l">
              <a:lnSpc>
                <a:spcPct val="106000"/>
              </a:lnSpc>
              <a:spcBef>
                <a:spcPts val="388"/>
              </a:spcBef>
              <a:defRPr/>
            </a:pPr>
            <a:r>
              <a:rPr lang="en-US" sz="28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Anugerah</a:t>
            </a:r>
            <a:r>
              <a:rPr lang="en-US" sz="2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</a:rPr>
              <a:t>Pentadbiran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</a:rPr>
              <a:t>Cemerlang</a:t>
            </a:r>
            <a:r>
              <a:rPr lang="en-US" sz="2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Kategori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XYZ</a:t>
            </a:r>
            <a:endParaRPr lang="en-US" sz="2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US" sz="2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28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Anugerah</a:t>
            </a:r>
            <a:r>
              <a:rPr lang="en-US" sz="2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8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Kategori</a:t>
            </a:r>
            <a:r>
              <a:rPr lang="en-US" sz="2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Terbuka: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Anugerah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Produktiviti</a:t>
            </a:r>
            <a:endParaRPr lang="en-US" sz="2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Anugerah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Transformasi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Digital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US" sz="2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053D3D-2F5A-8FE3-B47C-8912423BE1C4}"/>
              </a:ext>
            </a:extLst>
          </p:cNvPr>
          <p:cNvSpPr txBox="1"/>
          <p:nvPr/>
        </p:nvSpPr>
        <p:spPr>
          <a:xfrm>
            <a:off x="-1" y="6655454"/>
            <a:ext cx="55249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" dirty="0">
                <a:solidFill>
                  <a:srgbClr val="202124"/>
                </a:solidFill>
                <a:latin typeface="Arial" panose="020B0604020202020204" pitchFamily="34" charset="0"/>
              </a:rPr>
              <a:t>M.M.Noor</a:t>
            </a:r>
            <a:endParaRPr lang="en-US" sz="600" dirty="0"/>
          </a:p>
        </p:txBody>
      </p:sp>
      <p:sp>
        <p:nvSpPr>
          <p:cNvPr id="2" name="object 29">
            <a:extLst>
              <a:ext uri="{FF2B5EF4-FFF2-40B4-BE49-F238E27FC236}">
                <a16:creationId xmlns:a16="http://schemas.microsoft.com/office/drawing/2014/main" id="{1D7E4B2A-0AB1-AE69-ABE7-E7DD9E054EFB}"/>
              </a:ext>
            </a:extLst>
          </p:cNvPr>
          <p:cNvSpPr txBox="1">
            <a:spLocks/>
          </p:cNvSpPr>
          <p:nvPr/>
        </p:nvSpPr>
        <p:spPr>
          <a:xfrm>
            <a:off x="7803472" y="6128249"/>
            <a:ext cx="4388528" cy="353259"/>
          </a:xfrm>
          <a:prstGeom prst="rect">
            <a:avLst/>
          </a:prstGeom>
        </p:spPr>
        <p:txBody>
          <a:bodyPr vert="horz" wrap="square" lIns="0" tIns="49234" rIns="0" bIns="0" rtlCol="0" anchor="ctr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957" marR="5183" lvl="0" indent="0" algn="l" defTabSz="914400" rtl="0" eaLnBrk="1" fontAlgn="auto" latinLnBrk="0" hangingPunct="1">
              <a:lnSpc>
                <a:spcPct val="106000"/>
              </a:lnSpc>
              <a:spcBef>
                <a:spcPts val="38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spc="-5" dirty="0" err="1">
                <a:solidFill>
                  <a:prstClr val="black"/>
                </a:solidFill>
                <a:latin typeface="Franklin Gothic Demi Cond"/>
                <a:cs typeface="Franklin Gothic Demi Cond"/>
              </a:rPr>
              <a:t>Senaraikan</a:t>
            </a:r>
            <a:r>
              <a:rPr lang="en-US" sz="2000" spc="-5" dirty="0">
                <a:solidFill>
                  <a:prstClr val="black"/>
                </a:solidFill>
                <a:latin typeface="Franklin Gothic Demi Cond"/>
                <a:cs typeface="Franklin Gothic Demi Cond"/>
              </a:rPr>
              <a:t> </a:t>
            </a:r>
            <a:r>
              <a:rPr lang="en-US" sz="2000" spc="-5" dirty="0" err="1">
                <a:solidFill>
                  <a:prstClr val="black"/>
                </a:solidFill>
                <a:latin typeface="Franklin Gothic Demi Cond"/>
                <a:cs typeface="Franklin Gothic Demi Cond"/>
              </a:rPr>
              <a:t>Anugerah</a:t>
            </a:r>
            <a:r>
              <a:rPr lang="en-US" sz="2000" spc="-5" dirty="0">
                <a:solidFill>
                  <a:prstClr val="black"/>
                </a:solidFill>
                <a:latin typeface="Franklin Gothic Demi Cond"/>
                <a:cs typeface="Franklin Gothic Demi Cond"/>
              </a:rPr>
              <a:t> Yang </a:t>
            </a:r>
            <a:r>
              <a:rPr lang="en-US" sz="2000" spc="-5" dirty="0" err="1">
                <a:solidFill>
                  <a:prstClr val="black"/>
                </a:solidFill>
                <a:latin typeface="Franklin Gothic Demi Cond"/>
                <a:cs typeface="Franklin Gothic Demi Cond"/>
              </a:rPr>
              <a:t>dimohon</a:t>
            </a:r>
            <a:r>
              <a:rPr lang="en-US" sz="2000" spc="-5" dirty="0">
                <a:solidFill>
                  <a:prstClr val="black"/>
                </a:solidFill>
                <a:latin typeface="Franklin Gothic Demi Cond"/>
                <a:cs typeface="Franklin Gothic Demi Cond"/>
              </a:rPr>
              <a:t> Sahaja</a:t>
            </a:r>
            <a:endParaRPr lang="en-US" sz="16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8236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D8FC0A-80B0-DD39-B92A-706F37AD3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1E2F8A-A5A5-44AB-BDAE-D6240787A75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82CB2D-1466-C10C-8688-88BB9395D634}"/>
              </a:ext>
            </a:extLst>
          </p:cNvPr>
          <p:cNvSpPr txBox="1"/>
          <p:nvPr/>
        </p:nvSpPr>
        <p:spPr>
          <a:xfrm>
            <a:off x="193040" y="71120"/>
            <a:ext cx="111150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dirty="0">
                <a:solidFill>
                  <a:prstClr val="white"/>
                </a:solidFill>
                <a:latin typeface="Calibri" panose="020F0502020204030204"/>
              </a:rPr>
              <a:t>K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riteria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2: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Pembuktian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70E31F1-C3B6-2AE5-2FC4-64B486B93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914711"/>
              </p:ext>
            </p:extLst>
          </p:nvPr>
        </p:nvGraphicFramePr>
        <p:xfrm>
          <a:off x="193040" y="795518"/>
          <a:ext cx="11782937" cy="5702935"/>
        </p:xfrm>
        <a:graphic>
          <a:graphicData uri="http://schemas.openxmlformats.org/drawingml/2006/table">
            <a:tbl>
              <a:tblPr/>
              <a:tblGrid>
                <a:gridCol w="11782937">
                  <a:extLst>
                    <a:ext uri="{9D8B030D-6E8A-4147-A177-3AD203B41FA5}">
                      <a16:colId xmlns:a16="http://schemas.microsoft.com/office/drawing/2014/main" val="2183565302"/>
                    </a:ext>
                  </a:extLst>
                </a:gridCol>
              </a:tblGrid>
              <a:tr h="706834"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KRITERIA </a:t>
                      </a:r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2: STRATEGI (90 MARKAH) – 9%</a:t>
                      </a:r>
                      <a:endParaRPr lang="fi-FI" sz="2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7" marR="5897" marT="5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786472"/>
                  </a:ext>
                </a:extLst>
              </a:tr>
              <a:tr h="4996101">
                <a:tc>
                  <a:txBody>
                    <a:bodyPr/>
                    <a:lstStyle/>
                    <a:p>
                      <a:pPr algn="just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7" marR="5897" marT="5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1271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5292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41A20F-D8A4-B3E1-FB0A-5BD62B261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1E2F8A-A5A5-44AB-BDAE-D6240787A75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C1CBA2-A680-6597-A415-E79C6EF99E5F}"/>
              </a:ext>
            </a:extLst>
          </p:cNvPr>
          <p:cNvSpPr txBox="1"/>
          <p:nvPr/>
        </p:nvSpPr>
        <p:spPr>
          <a:xfrm>
            <a:off x="193040" y="71120"/>
            <a:ext cx="111150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000" b="1" dirty="0">
                <a:solidFill>
                  <a:prstClr val="white"/>
                </a:solidFill>
                <a:latin typeface="Calibri" panose="020F0502020204030204"/>
              </a:rPr>
              <a:t>K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riteria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2: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Pembuktian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Tambahan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201055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D8FC0A-80B0-DD39-B92A-706F37AD3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1E2F8A-A5A5-44AB-BDAE-D6240787A75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82CB2D-1466-C10C-8688-88BB9395D634}"/>
              </a:ext>
            </a:extLst>
          </p:cNvPr>
          <p:cNvSpPr txBox="1"/>
          <p:nvPr/>
        </p:nvSpPr>
        <p:spPr>
          <a:xfrm>
            <a:off x="193040" y="71120"/>
            <a:ext cx="111150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dirty="0">
                <a:solidFill>
                  <a:prstClr val="white"/>
                </a:solidFill>
                <a:latin typeface="Calibri" panose="020F0502020204030204"/>
              </a:rPr>
              <a:t>K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riteria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3: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Pembuktian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70E31F1-C3B6-2AE5-2FC4-64B486B93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645484"/>
              </p:ext>
            </p:extLst>
          </p:nvPr>
        </p:nvGraphicFramePr>
        <p:xfrm>
          <a:off x="193040" y="795518"/>
          <a:ext cx="11782937" cy="5702935"/>
        </p:xfrm>
        <a:graphic>
          <a:graphicData uri="http://schemas.openxmlformats.org/drawingml/2006/table">
            <a:tbl>
              <a:tblPr/>
              <a:tblGrid>
                <a:gridCol w="11782937">
                  <a:extLst>
                    <a:ext uri="{9D8B030D-6E8A-4147-A177-3AD203B41FA5}">
                      <a16:colId xmlns:a16="http://schemas.microsoft.com/office/drawing/2014/main" val="2183565302"/>
                    </a:ext>
                  </a:extLst>
                </a:gridCol>
              </a:tblGrid>
              <a:tr h="706834"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KRITERIA 3: MAKLUMAT (90 </a:t>
                      </a:r>
                      <a:r>
                        <a:rPr lang="fi-FI" sz="2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markah</a:t>
                      </a:r>
                      <a:r>
                        <a:rPr lang="fi-FI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) – 9%</a:t>
                      </a:r>
                    </a:p>
                  </a:txBody>
                  <a:tcPr marL="5897" marR="5897" marT="5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786472"/>
                  </a:ext>
                </a:extLst>
              </a:tr>
              <a:tr h="4996101">
                <a:tc>
                  <a:txBody>
                    <a:bodyPr/>
                    <a:lstStyle/>
                    <a:p>
                      <a:pPr algn="just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7" marR="5897" marT="5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1271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26890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41A20F-D8A4-B3E1-FB0A-5BD62B261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1E2F8A-A5A5-44AB-BDAE-D6240787A75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C1CBA2-A680-6597-A415-E79C6EF99E5F}"/>
              </a:ext>
            </a:extLst>
          </p:cNvPr>
          <p:cNvSpPr txBox="1"/>
          <p:nvPr/>
        </p:nvSpPr>
        <p:spPr>
          <a:xfrm>
            <a:off x="193040" y="71120"/>
            <a:ext cx="111150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000" b="1" dirty="0">
                <a:solidFill>
                  <a:prstClr val="white"/>
                </a:solidFill>
                <a:latin typeface="Calibri" panose="020F0502020204030204"/>
              </a:rPr>
              <a:t>K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riteria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3: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Pembuktian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Tambahan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25009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D8FC0A-80B0-DD39-B92A-706F37AD3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1E2F8A-A5A5-44AB-BDAE-D6240787A75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82CB2D-1466-C10C-8688-88BB9395D634}"/>
              </a:ext>
            </a:extLst>
          </p:cNvPr>
          <p:cNvSpPr txBox="1"/>
          <p:nvPr/>
        </p:nvSpPr>
        <p:spPr>
          <a:xfrm>
            <a:off x="193040" y="71120"/>
            <a:ext cx="111150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dirty="0">
                <a:solidFill>
                  <a:prstClr val="white"/>
                </a:solidFill>
                <a:latin typeface="Calibri" panose="020F0502020204030204"/>
              </a:rPr>
              <a:t>K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riteria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4: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Pembuktian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70E31F1-C3B6-2AE5-2FC4-64B486B93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99476"/>
              </p:ext>
            </p:extLst>
          </p:nvPr>
        </p:nvGraphicFramePr>
        <p:xfrm>
          <a:off x="193040" y="795518"/>
          <a:ext cx="11782937" cy="5702935"/>
        </p:xfrm>
        <a:graphic>
          <a:graphicData uri="http://schemas.openxmlformats.org/drawingml/2006/table">
            <a:tbl>
              <a:tblPr/>
              <a:tblGrid>
                <a:gridCol w="11782937">
                  <a:extLst>
                    <a:ext uri="{9D8B030D-6E8A-4147-A177-3AD203B41FA5}">
                      <a16:colId xmlns:a16="http://schemas.microsoft.com/office/drawing/2014/main" val="2183565302"/>
                    </a:ext>
                  </a:extLst>
                </a:gridCol>
              </a:tblGrid>
              <a:tr h="706834"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KRITERIA </a:t>
                      </a:r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4: PELANGGAN (110 </a:t>
                      </a:r>
                      <a:r>
                        <a:rPr lang="en-US" sz="2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markah</a:t>
                      </a:r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) – 11%</a:t>
                      </a:r>
                      <a:endParaRPr lang="fi-FI" sz="2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7" marR="5897" marT="5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786472"/>
                  </a:ext>
                </a:extLst>
              </a:tr>
              <a:tr h="4996101">
                <a:tc>
                  <a:txBody>
                    <a:bodyPr/>
                    <a:lstStyle/>
                    <a:p>
                      <a:pPr algn="just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7" marR="5897" marT="5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1271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42601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41A20F-D8A4-B3E1-FB0A-5BD62B261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1E2F8A-A5A5-44AB-BDAE-D6240787A75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C1CBA2-A680-6597-A415-E79C6EF99E5F}"/>
              </a:ext>
            </a:extLst>
          </p:cNvPr>
          <p:cNvSpPr txBox="1"/>
          <p:nvPr/>
        </p:nvSpPr>
        <p:spPr>
          <a:xfrm>
            <a:off x="193040" y="71120"/>
            <a:ext cx="111150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000" b="1" dirty="0">
                <a:solidFill>
                  <a:prstClr val="white"/>
                </a:solidFill>
                <a:latin typeface="Calibri" panose="020F0502020204030204"/>
              </a:rPr>
              <a:t>K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riteria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4: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Pembuktian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Tambahan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33475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D8FC0A-80B0-DD39-B92A-706F37AD3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1E2F8A-A5A5-44AB-BDAE-D6240787A75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82CB2D-1466-C10C-8688-88BB9395D634}"/>
              </a:ext>
            </a:extLst>
          </p:cNvPr>
          <p:cNvSpPr txBox="1"/>
          <p:nvPr/>
        </p:nvSpPr>
        <p:spPr>
          <a:xfrm>
            <a:off x="193040" y="71120"/>
            <a:ext cx="111150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dirty="0">
                <a:solidFill>
                  <a:prstClr val="white"/>
                </a:solidFill>
                <a:latin typeface="Calibri" panose="020F0502020204030204"/>
              </a:rPr>
              <a:t>K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riteria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5: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Pembuktian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70E31F1-C3B6-2AE5-2FC4-64B486B93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137044"/>
              </p:ext>
            </p:extLst>
          </p:nvPr>
        </p:nvGraphicFramePr>
        <p:xfrm>
          <a:off x="193040" y="795518"/>
          <a:ext cx="11782937" cy="5702935"/>
        </p:xfrm>
        <a:graphic>
          <a:graphicData uri="http://schemas.openxmlformats.org/drawingml/2006/table">
            <a:tbl>
              <a:tblPr/>
              <a:tblGrid>
                <a:gridCol w="11782937">
                  <a:extLst>
                    <a:ext uri="{9D8B030D-6E8A-4147-A177-3AD203B41FA5}">
                      <a16:colId xmlns:a16="http://schemas.microsoft.com/office/drawing/2014/main" val="2183565302"/>
                    </a:ext>
                  </a:extLst>
                </a:gridCol>
              </a:tblGrid>
              <a:tr h="706834"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KRITERIA 5: WARGA KERJA (120 MARKAH) – 12%</a:t>
                      </a:r>
                    </a:p>
                  </a:txBody>
                  <a:tcPr marL="5897" marR="5897" marT="5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786472"/>
                  </a:ext>
                </a:extLst>
              </a:tr>
              <a:tr h="4996101">
                <a:tc>
                  <a:txBody>
                    <a:bodyPr/>
                    <a:lstStyle/>
                    <a:p>
                      <a:pPr algn="just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7" marR="5897" marT="5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1271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49483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41A20F-D8A4-B3E1-FB0A-5BD62B261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1E2F8A-A5A5-44AB-BDAE-D6240787A75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C1CBA2-A680-6597-A415-E79C6EF99E5F}"/>
              </a:ext>
            </a:extLst>
          </p:cNvPr>
          <p:cNvSpPr txBox="1"/>
          <p:nvPr/>
        </p:nvSpPr>
        <p:spPr>
          <a:xfrm>
            <a:off x="193040" y="71120"/>
            <a:ext cx="111150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000" b="1" dirty="0">
                <a:solidFill>
                  <a:prstClr val="white"/>
                </a:solidFill>
                <a:latin typeface="Calibri" panose="020F0502020204030204"/>
              </a:rPr>
              <a:t>K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riteria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5: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Pembuktian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Tambahan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41895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D8FC0A-80B0-DD39-B92A-706F37AD3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1E2F8A-A5A5-44AB-BDAE-D6240787A75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82CB2D-1466-C10C-8688-88BB9395D634}"/>
              </a:ext>
            </a:extLst>
          </p:cNvPr>
          <p:cNvSpPr txBox="1"/>
          <p:nvPr/>
        </p:nvSpPr>
        <p:spPr>
          <a:xfrm>
            <a:off x="193040" y="71120"/>
            <a:ext cx="111150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dirty="0">
                <a:solidFill>
                  <a:prstClr val="white"/>
                </a:solidFill>
                <a:latin typeface="Calibri" panose="020F0502020204030204"/>
              </a:rPr>
              <a:t>K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riteria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6: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Pembuktian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70E31F1-C3B6-2AE5-2FC4-64B486B93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295883"/>
              </p:ext>
            </p:extLst>
          </p:nvPr>
        </p:nvGraphicFramePr>
        <p:xfrm>
          <a:off x="193040" y="795518"/>
          <a:ext cx="11782937" cy="5702935"/>
        </p:xfrm>
        <a:graphic>
          <a:graphicData uri="http://schemas.openxmlformats.org/drawingml/2006/table">
            <a:tbl>
              <a:tblPr/>
              <a:tblGrid>
                <a:gridCol w="11782937">
                  <a:extLst>
                    <a:ext uri="{9D8B030D-6E8A-4147-A177-3AD203B41FA5}">
                      <a16:colId xmlns:a16="http://schemas.microsoft.com/office/drawing/2014/main" val="2183565302"/>
                    </a:ext>
                  </a:extLst>
                </a:gridCol>
              </a:tblGrid>
              <a:tr h="706834"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KRITERIA </a:t>
                      </a:r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6: PROSES (90 MARKAH) – 9%</a:t>
                      </a:r>
                      <a:endParaRPr lang="fi-FI" sz="2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7" marR="5897" marT="5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786472"/>
                  </a:ext>
                </a:extLst>
              </a:tr>
              <a:tr h="4996101">
                <a:tc>
                  <a:txBody>
                    <a:bodyPr/>
                    <a:lstStyle/>
                    <a:p>
                      <a:pPr algn="just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7" marR="5897" marT="5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1271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48746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41A20F-D8A4-B3E1-FB0A-5BD62B261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1E2F8A-A5A5-44AB-BDAE-D6240787A75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C1CBA2-A680-6597-A415-E79C6EF99E5F}"/>
              </a:ext>
            </a:extLst>
          </p:cNvPr>
          <p:cNvSpPr txBox="1"/>
          <p:nvPr/>
        </p:nvSpPr>
        <p:spPr>
          <a:xfrm>
            <a:off x="193040" y="71120"/>
            <a:ext cx="111150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000" b="1" dirty="0">
                <a:solidFill>
                  <a:prstClr val="white"/>
                </a:solidFill>
                <a:latin typeface="Calibri" panose="020F0502020204030204"/>
              </a:rPr>
              <a:t>K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riteria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6: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Pembuktian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Tambahan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36462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9F6414-2FFE-985F-FE55-6A557777A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98580" y="6608699"/>
            <a:ext cx="454913" cy="335661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1E2F8A-A5A5-44AB-BDAE-D6240787A75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F47DC0-EC4D-2F79-42BC-76F64B2793C2}"/>
              </a:ext>
            </a:extLst>
          </p:cNvPr>
          <p:cNvSpPr txBox="1"/>
          <p:nvPr/>
        </p:nvSpPr>
        <p:spPr>
          <a:xfrm>
            <a:off x="928011" y="4219887"/>
            <a:ext cx="1057056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PROFIL ORGANISASI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bject 29">
            <a:extLst>
              <a:ext uri="{FF2B5EF4-FFF2-40B4-BE49-F238E27FC236}">
                <a16:creationId xmlns:a16="http://schemas.microsoft.com/office/drawing/2014/main" id="{53B685FD-D5D0-2702-209F-B4ACCF1ADB7E}"/>
              </a:ext>
            </a:extLst>
          </p:cNvPr>
          <p:cNvSpPr txBox="1">
            <a:spLocks/>
          </p:cNvSpPr>
          <p:nvPr/>
        </p:nvSpPr>
        <p:spPr>
          <a:xfrm>
            <a:off x="1" y="1742858"/>
            <a:ext cx="12192000" cy="657061"/>
          </a:xfrm>
          <a:prstGeom prst="rect">
            <a:avLst/>
          </a:prstGeom>
        </p:spPr>
        <p:txBody>
          <a:bodyPr vert="horz" wrap="square" lIns="0" tIns="49234" rIns="0" bIns="0" rtlCol="0" anchor="ctr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957" marR="5183" lvl="0" indent="0" algn="ctr" defTabSz="914400" rtl="0" eaLnBrk="1" fontAlgn="auto" latinLnBrk="0" hangingPunct="1">
              <a:lnSpc>
                <a:spcPct val="106000"/>
              </a:lnSpc>
              <a:spcBef>
                <a:spcPts val="38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4000" spc="-5" dirty="0">
                <a:solidFill>
                  <a:prstClr val="black"/>
                </a:solidFill>
                <a:latin typeface="Franklin Gothic Demi Cond"/>
                <a:cs typeface="Franklin Gothic Demi Cond"/>
              </a:rPr>
              <a:t>LOGO JABATAN</a:t>
            </a:r>
          </a:p>
        </p:txBody>
      </p:sp>
    </p:spTree>
    <p:extLst>
      <p:ext uri="{BB962C8B-B14F-4D97-AF65-F5344CB8AC3E}">
        <p14:creationId xmlns:p14="http://schemas.microsoft.com/office/powerpoint/2010/main" val="34494531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D8FC0A-80B0-DD39-B92A-706F37AD3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1E2F8A-A5A5-44AB-BDAE-D6240787A75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82CB2D-1466-C10C-8688-88BB9395D634}"/>
              </a:ext>
            </a:extLst>
          </p:cNvPr>
          <p:cNvSpPr txBox="1"/>
          <p:nvPr/>
        </p:nvSpPr>
        <p:spPr>
          <a:xfrm>
            <a:off x="193040" y="71120"/>
            <a:ext cx="111150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dirty="0">
                <a:solidFill>
                  <a:prstClr val="white"/>
                </a:solidFill>
                <a:latin typeface="Calibri" panose="020F0502020204030204"/>
              </a:rPr>
              <a:t>K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riteria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7: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Pembuktian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70E31F1-C3B6-2AE5-2FC4-64B486B93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331694"/>
              </p:ext>
            </p:extLst>
          </p:nvPr>
        </p:nvGraphicFramePr>
        <p:xfrm>
          <a:off x="193040" y="795518"/>
          <a:ext cx="11782937" cy="5702935"/>
        </p:xfrm>
        <a:graphic>
          <a:graphicData uri="http://schemas.openxmlformats.org/drawingml/2006/table">
            <a:tbl>
              <a:tblPr/>
              <a:tblGrid>
                <a:gridCol w="11782937">
                  <a:extLst>
                    <a:ext uri="{9D8B030D-6E8A-4147-A177-3AD203B41FA5}">
                      <a16:colId xmlns:a16="http://schemas.microsoft.com/office/drawing/2014/main" val="2183565302"/>
                    </a:ext>
                  </a:extLst>
                </a:gridCol>
              </a:tblGrid>
              <a:tr h="706834"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KRITERIA </a:t>
                      </a:r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7: HASIL (350 </a:t>
                      </a:r>
                      <a:r>
                        <a:rPr lang="en-US" sz="2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markah</a:t>
                      </a:r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) – 35%</a:t>
                      </a:r>
                      <a:endParaRPr lang="fi-FI" sz="2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7" marR="5897" marT="5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786472"/>
                  </a:ext>
                </a:extLst>
              </a:tr>
              <a:tr h="4996101">
                <a:tc>
                  <a:txBody>
                    <a:bodyPr/>
                    <a:lstStyle/>
                    <a:p>
                      <a:pPr algn="just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7" marR="5897" marT="5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1271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35873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41A20F-D8A4-B3E1-FB0A-5BD62B261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1E2F8A-A5A5-44AB-BDAE-D6240787A75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C1CBA2-A680-6597-A415-E79C6EF99E5F}"/>
              </a:ext>
            </a:extLst>
          </p:cNvPr>
          <p:cNvSpPr txBox="1"/>
          <p:nvPr/>
        </p:nvSpPr>
        <p:spPr>
          <a:xfrm>
            <a:off x="193040" y="71120"/>
            <a:ext cx="111150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000" b="1" dirty="0">
                <a:solidFill>
                  <a:prstClr val="white"/>
                </a:solidFill>
                <a:latin typeface="Calibri" panose="020F0502020204030204"/>
              </a:rPr>
              <a:t>K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riteria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7: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Pembuktian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Tambahan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926352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9F6414-2FFE-985F-FE55-6A557777A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98580" y="6608699"/>
            <a:ext cx="454913" cy="335661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1E2F8A-A5A5-44AB-BDAE-D6240787A75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58C9CA-BC3C-1ED4-0C30-67F43D0954C3}"/>
              </a:ext>
            </a:extLst>
          </p:cNvPr>
          <p:cNvSpPr txBox="1"/>
          <p:nvPr/>
        </p:nvSpPr>
        <p:spPr>
          <a:xfrm>
            <a:off x="928011" y="4675053"/>
            <a:ext cx="10457895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Kriteria</a:t>
            </a: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en-US" sz="6600" dirty="0">
                <a:solidFill>
                  <a:prstClr val="black"/>
                </a:solidFill>
                <a:latin typeface="Calibri" panose="020F0502020204030204"/>
              </a:rPr>
              <a:t>AP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F47DC0-EC4D-2F79-42BC-76F64B2793C2}"/>
              </a:ext>
            </a:extLst>
          </p:cNvPr>
          <p:cNvSpPr txBox="1"/>
          <p:nvPr/>
        </p:nvSpPr>
        <p:spPr>
          <a:xfrm>
            <a:off x="928011" y="3633960"/>
            <a:ext cx="1057056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ANUGERAH </a:t>
            </a:r>
            <a:r>
              <a:rPr lang="en-US" sz="4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PRODUKTIVITI</a:t>
            </a:r>
            <a:r>
              <a:rPr lang="en-US" sz="4000" dirty="0"/>
              <a:t> </a:t>
            </a:r>
          </a:p>
        </p:txBody>
      </p:sp>
      <p:sp>
        <p:nvSpPr>
          <p:cNvPr id="5" name="object 29">
            <a:extLst>
              <a:ext uri="{FF2B5EF4-FFF2-40B4-BE49-F238E27FC236}">
                <a16:creationId xmlns:a16="http://schemas.microsoft.com/office/drawing/2014/main" id="{77E87836-5884-FA1F-5E5B-D1EBA5395607}"/>
              </a:ext>
            </a:extLst>
          </p:cNvPr>
          <p:cNvSpPr txBox="1">
            <a:spLocks/>
          </p:cNvSpPr>
          <p:nvPr/>
        </p:nvSpPr>
        <p:spPr>
          <a:xfrm>
            <a:off x="1" y="1742858"/>
            <a:ext cx="12192000" cy="657061"/>
          </a:xfrm>
          <a:prstGeom prst="rect">
            <a:avLst/>
          </a:prstGeom>
        </p:spPr>
        <p:txBody>
          <a:bodyPr vert="horz" wrap="square" lIns="0" tIns="49234" rIns="0" bIns="0" rtlCol="0" anchor="ctr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957" marR="5183" lvl="0" indent="0" algn="ctr" defTabSz="914400" rtl="0" eaLnBrk="1" fontAlgn="auto" latinLnBrk="0" hangingPunct="1">
              <a:lnSpc>
                <a:spcPct val="106000"/>
              </a:lnSpc>
              <a:spcBef>
                <a:spcPts val="38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4000" spc="-5" dirty="0">
                <a:solidFill>
                  <a:prstClr val="black"/>
                </a:solidFill>
                <a:latin typeface="Franklin Gothic Demi Cond"/>
                <a:cs typeface="Franklin Gothic Demi Cond"/>
              </a:rPr>
              <a:t>LOGO JABATAN</a:t>
            </a:r>
          </a:p>
        </p:txBody>
      </p:sp>
    </p:spTree>
    <p:extLst>
      <p:ext uri="{BB962C8B-B14F-4D97-AF65-F5344CB8AC3E}">
        <p14:creationId xmlns:p14="http://schemas.microsoft.com/office/powerpoint/2010/main" val="24255159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D8FC0A-80B0-DD39-B92A-706F37AD3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1E2F8A-A5A5-44AB-BDAE-D6240787A75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82CB2D-1466-C10C-8688-88BB9395D634}"/>
              </a:ext>
            </a:extLst>
          </p:cNvPr>
          <p:cNvSpPr txBox="1"/>
          <p:nvPr/>
        </p:nvSpPr>
        <p:spPr>
          <a:xfrm>
            <a:off x="193040" y="71120"/>
            <a:ext cx="111150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dirty="0">
                <a:solidFill>
                  <a:prstClr val="white"/>
                </a:solidFill>
                <a:latin typeface="Calibri" panose="020F0502020204030204"/>
              </a:rPr>
              <a:t>K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riteria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AP: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Pembuktian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70E31F1-C3B6-2AE5-2FC4-64B486B93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561146"/>
              </p:ext>
            </p:extLst>
          </p:nvPr>
        </p:nvGraphicFramePr>
        <p:xfrm>
          <a:off x="193040" y="795518"/>
          <a:ext cx="11782937" cy="5702935"/>
        </p:xfrm>
        <a:graphic>
          <a:graphicData uri="http://schemas.openxmlformats.org/drawingml/2006/table">
            <a:tbl>
              <a:tblPr/>
              <a:tblGrid>
                <a:gridCol w="11782937">
                  <a:extLst>
                    <a:ext uri="{9D8B030D-6E8A-4147-A177-3AD203B41FA5}">
                      <a16:colId xmlns:a16="http://schemas.microsoft.com/office/drawing/2014/main" val="2183565302"/>
                    </a:ext>
                  </a:extLst>
                </a:gridCol>
              </a:tblGrid>
              <a:tr h="706834"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KRITERIA </a:t>
                      </a:r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8: PRODUKTIVITI (100 </a:t>
                      </a:r>
                      <a:r>
                        <a:rPr lang="en-US" sz="2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markah</a:t>
                      </a:r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fi-FI" sz="2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7" marR="5897" marT="5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786472"/>
                  </a:ext>
                </a:extLst>
              </a:tr>
              <a:tr h="4996101">
                <a:tc>
                  <a:txBody>
                    <a:bodyPr/>
                    <a:lstStyle/>
                    <a:p>
                      <a:pPr algn="just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7" marR="5897" marT="5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1271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38209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41A20F-D8A4-B3E1-FB0A-5BD62B261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1E2F8A-A5A5-44AB-BDAE-D6240787A75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C1CBA2-A680-6597-A415-E79C6EF99E5F}"/>
              </a:ext>
            </a:extLst>
          </p:cNvPr>
          <p:cNvSpPr txBox="1"/>
          <p:nvPr/>
        </p:nvSpPr>
        <p:spPr>
          <a:xfrm>
            <a:off x="193040" y="71120"/>
            <a:ext cx="111150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000" b="1" dirty="0">
                <a:solidFill>
                  <a:prstClr val="white"/>
                </a:solidFill>
                <a:latin typeface="Calibri" panose="020F0502020204030204"/>
              </a:rPr>
              <a:t>K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riteria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AP: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Pembuktian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Tambahan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503526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9F6414-2FFE-985F-FE55-6A557777A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98580" y="6608699"/>
            <a:ext cx="454913" cy="335661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1E2F8A-A5A5-44AB-BDAE-D6240787A75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F47DC0-EC4D-2F79-42BC-76F64B2793C2}"/>
              </a:ext>
            </a:extLst>
          </p:cNvPr>
          <p:cNvSpPr txBox="1"/>
          <p:nvPr/>
        </p:nvSpPr>
        <p:spPr>
          <a:xfrm>
            <a:off x="928011" y="3633960"/>
            <a:ext cx="1057056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ANUGERAH TRANSFORMASI DIGITAL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B43F98-349A-6AA2-1E56-788D4EF1B68F}"/>
              </a:ext>
            </a:extLst>
          </p:cNvPr>
          <p:cNvSpPr txBox="1"/>
          <p:nvPr/>
        </p:nvSpPr>
        <p:spPr>
          <a:xfrm>
            <a:off x="928011" y="4675053"/>
            <a:ext cx="10457895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Kriteria</a:t>
            </a: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6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ADx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bject 29">
            <a:extLst>
              <a:ext uri="{FF2B5EF4-FFF2-40B4-BE49-F238E27FC236}">
                <a16:creationId xmlns:a16="http://schemas.microsoft.com/office/drawing/2014/main" id="{9E77F762-F945-5D2D-7A64-016670E4FA15}"/>
              </a:ext>
            </a:extLst>
          </p:cNvPr>
          <p:cNvSpPr txBox="1">
            <a:spLocks/>
          </p:cNvSpPr>
          <p:nvPr/>
        </p:nvSpPr>
        <p:spPr>
          <a:xfrm>
            <a:off x="1" y="1742858"/>
            <a:ext cx="12192000" cy="657061"/>
          </a:xfrm>
          <a:prstGeom prst="rect">
            <a:avLst/>
          </a:prstGeom>
        </p:spPr>
        <p:txBody>
          <a:bodyPr vert="horz" wrap="square" lIns="0" tIns="49234" rIns="0" bIns="0" rtlCol="0" anchor="ctr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957" marR="5183" lvl="0" indent="0" algn="ctr" defTabSz="914400" rtl="0" eaLnBrk="1" fontAlgn="auto" latinLnBrk="0" hangingPunct="1">
              <a:lnSpc>
                <a:spcPct val="106000"/>
              </a:lnSpc>
              <a:spcBef>
                <a:spcPts val="38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4000" spc="-5" dirty="0">
                <a:solidFill>
                  <a:prstClr val="black"/>
                </a:solidFill>
                <a:latin typeface="Franklin Gothic Demi Cond"/>
                <a:cs typeface="Franklin Gothic Demi Cond"/>
              </a:rPr>
              <a:t>LOGO JABATAN</a:t>
            </a:r>
          </a:p>
        </p:txBody>
      </p:sp>
    </p:spTree>
    <p:extLst>
      <p:ext uri="{BB962C8B-B14F-4D97-AF65-F5344CB8AC3E}">
        <p14:creationId xmlns:p14="http://schemas.microsoft.com/office/powerpoint/2010/main" val="22848790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D8FC0A-80B0-DD39-B92A-706F37AD3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1E2F8A-A5A5-44AB-BDAE-D6240787A75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82CB2D-1466-C10C-8688-88BB9395D634}"/>
              </a:ext>
            </a:extLst>
          </p:cNvPr>
          <p:cNvSpPr txBox="1"/>
          <p:nvPr/>
        </p:nvSpPr>
        <p:spPr>
          <a:xfrm>
            <a:off x="193040" y="71120"/>
            <a:ext cx="111150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dirty="0">
                <a:solidFill>
                  <a:prstClr val="white"/>
                </a:solidFill>
                <a:latin typeface="Calibri" panose="020F0502020204030204"/>
              </a:rPr>
              <a:t>K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riteria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en-US" sz="3000" b="1" dirty="0" err="1">
                <a:solidFill>
                  <a:prstClr val="white"/>
                </a:solidFill>
                <a:latin typeface="Calibri" panose="020F0502020204030204"/>
              </a:rPr>
              <a:t>ADx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Pembuktian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70E31F1-C3B6-2AE5-2FC4-64B486B93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657156"/>
              </p:ext>
            </p:extLst>
          </p:nvPr>
        </p:nvGraphicFramePr>
        <p:xfrm>
          <a:off x="193040" y="795518"/>
          <a:ext cx="11782937" cy="5702935"/>
        </p:xfrm>
        <a:graphic>
          <a:graphicData uri="http://schemas.openxmlformats.org/drawingml/2006/table">
            <a:tbl>
              <a:tblPr/>
              <a:tblGrid>
                <a:gridCol w="11782937">
                  <a:extLst>
                    <a:ext uri="{9D8B030D-6E8A-4147-A177-3AD203B41FA5}">
                      <a16:colId xmlns:a16="http://schemas.microsoft.com/office/drawing/2014/main" val="2183565302"/>
                    </a:ext>
                  </a:extLst>
                </a:gridCol>
              </a:tblGrid>
              <a:tr h="706834">
                <a:tc>
                  <a:txBody>
                    <a:bodyPr/>
                    <a:lstStyle/>
                    <a:p>
                      <a:pPr algn="l" fontAlgn="ctr"/>
                      <a:r>
                        <a:rPr lang="fi-FI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KRITERIA </a:t>
                      </a:r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1-11:  (100 </a:t>
                      </a:r>
                      <a:r>
                        <a:rPr lang="en-US" sz="2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markah</a:t>
                      </a:r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fi-FI" sz="2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7" marR="5897" marT="5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786472"/>
                  </a:ext>
                </a:extLst>
              </a:tr>
              <a:tr h="4996101">
                <a:tc>
                  <a:txBody>
                    <a:bodyPr/>
                    <a:lstStyle/>
                    <a:p>
                      <a:pPr algn="just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7" marR="5897" marT="5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1271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4449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41A20F-D8A4-B3E1-FB0A-5BD62B261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1E2F8A-A5A5-44AB-BDAE-D6240787A75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C1CBA2-A680-6597-A415-E79C6EF99E5F}"/>
              </a:ext>
            </a:extLst>
          </p:cNvPr>
          <p:cNvSpPr txBox="1"/>
          <p:nvPr/>
        </p:nvSpPr>
        <p:spPr>
          <a:xfrm>
            <a:off x="193040" y="71120"/>
            <a:ext cx="111150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000" b="1" dirty="0">
                <a:solidFill>
                  <a:prstClr val="white"/>
                </a:solidFill>
                <a:latin typeface="Calibri" panose="020F0502020204030204"/>
              </a:rPr>
              <a:t>K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riteria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ADx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Pembuktian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Tambahan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226585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53700" y="6655674"/>
            <a:ext cx="5461783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64"/>
              </a:lnSpc>
              <a:tabLst>
                <a:tab pos="5279790" algn="l"/>
              </a:tabLst>
            </a:pPr>
            <a:r>
              <a:rPr sz="1836" spc="22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S</a:t>
            </a:r>
            <a:r>
              <a:rPr sz="1836" spc="-45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sz="1836" spc="-7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k</a:t>
            </a:r>
            <a:r>
              <a:rPr sz="1836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sz="1836" spc="-38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sz="1836" spc="45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sz="1836" spc="-53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sz="1836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sz="1836" spc="38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i</a:t>
            </a:r>
            <a:r>
              <a:rPr sz="1836" spc="-53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sz="1836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sz="1836" spc="38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 P</a:t>
            </a:r>
            <a:r>
              <a:rPr sz="1836" spc="-38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sz="1836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sz="1836" spc="-77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d</a:t>
            </a:r>
            <a:r>
              <a:rPr sz="1836" spc="-53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sz="1836" spc="15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g</a:t>
            </a:r>
            <a:r>
              <a:rPr sz="1836" spc="-53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sz="1836" spc="68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n</a:t>
            </a:r>
            <a:r>
              <a:rPr sz="1836" spc="15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g</a:t>
            </a:r>
            <a:r>
              <a:rPr sz="1836" spc="-53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sz="1836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n</a:t>
            </a:r>
            <a:r>
              <a:rPr sz="1836" spc="221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1836" spc="38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P</a:t>
            </a:r>
            <a:r>
              <a:rPr sz="1836" spc="-38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sz="1836" spc="68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n</a:t>
            </a:r>
            <a:r>
              <a:rPr sz="1836" spc="15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g</a:t>
            </a:r>
            <a:r>
              <a:rPr sz="1836" spc="-38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sz="1836" spc="-77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d</a:t>
            </a:r>
            <a:r>
              <a:rPr sz="1836" spc="-53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sz="1836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sz="1836" spc="-53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sz="1836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n</a:t>
            </a:r>
            <a:r>
              <a:rPr sz="1836" spc="68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1836" spc="-77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d</a:t>
            </a:r>
            <a:r>
              <a:rPr sz="1836" spc="-53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sz="1836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n</a:t>
            </a:r>
            <a:r>
              <a:rPr sz="1836" spc="221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1836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I</a:t>
            </a:r>
            <a:r>
              <a:rPr sz="1836" spc="68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n</a:t>
            </a:r>
            <a:r>
              <a:rPr sz="1836" spc="-77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du</a:t>
            </a:r>
            <a:r>
              <a:rPr sz="1836" spc="61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s</a:t>
            </a:r>
            <a:r>
              <a:rPr sz="1836" spc="45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sz="1836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ri</a:t>
            </a:r>
            <a:r>
              <a:rPr sz="1836" spc="-122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1836" spc="38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P</a:t>
            </a:r>
            <a:r>
              <a:rPr sz="1836" spc="-38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sz="1836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sz="1836" spc="-7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k</a:t>
            </a:r>
            <a:r>
              <a:rPr sz="1836" spc="-77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h</a:t>
            </a:r>
            <a:r>
              <a:rPr sz="1836" spc="38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i</a:t>
            </a:r>
            <a:r>
              <a:rPr sz="1836" spc="-77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d</a:t>
            </a:r>
            <a:r>
              <a:rPr sz="1836" spc="31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m</a:t>
            </a:r>
            <a:r>
              <a:rPr sz="1836" spc="-53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sz="1836" spc="45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sz="1836" spc="-53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sz="1836" spc="68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n</a:t>
            </a:r>
            <a:r>
              <a:rPr sz="1836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,</a:t>
            </a:r>
            <a:r>
              <a:rPr sz="1836" spc="153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sz="1836" spc="68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K</a:t>
            </a:r>
            <a:r>
              <a:rPr sz="1836" spc="38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P</a:t>
            </a:r>
            <a:r>
              <a:rPr sz="1836" spc="31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D</a:t>
            </a:r>
            <a:r>
              <a:rPr sz="1836" spc="15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N</a:t>
            </a:r>
            <a:r>
              <a:rPr sz="1836" spc="38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H</a:t>
            </a:r>
            <a:r>
              <a:rPr sz="1836" spc="61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sz="1836" baseline="2314" dirty="0">
                <a:solidFill>
                  <a:srgbClr val="FFFFFF"/>
                </a:solidFill>
                <a:latin typeface="Franklin Gothic Book"/>
                <a:cs typeface="Franklin Gothic Book"/>
              </a:rPr>
              <a:t>P	</a:t>
            </a:r>
            <a:r>
              <a:rPr sz="1326" spc="-26" dirty="0">
                <a:latin typeface="Arial"/>
                <a:cs typeface="Arial"/>
              </a:rPr>
              <a:t>24</a:t>
            </a:r>
            <a:endParaRPr sz="1326" dirty="0">
              <a:latin typeface="Arial"/>
              <a:cs typeface="Arial"/>
            </a:endParaRPr>
          </a:p>
        </p:txBody>
      </p:sp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074210" y="2024"/>
            <a:ext cx="5117790" cy="233216"/>
          </a:xfrm>
          <a:prstGeom prst="rect">
            <a:avLst/>
          </a:prstGeom>
        </p:spPr>
      </p:pic>
      <p:sp>
        <p:nvSpPr>
          <p:cNvPr id="19" name="object 19"/>
          <p:cNvSpPr/>
          <p:nvPr/>
        </p:nvSpPr>
        <p:spPr>
          <a:xfrm>
            <a:off x="5117790" y="6635716"/>
            <a:ext cx="7074210" cy="220259"/>
          </a:xfrm>
          <a:custGeom>
            <a:avLst/>
            <a:gdLst/>
            <a:ahLst/>
            <a:cxnLst/>
            <a:rect l="l" t="t" r="r" b="b"/>
            <a:pathLst>
              <a:path w="6934200" h="215900">
                <a:moveTo>
                  <a:pt x="6934200" y="0"/>
                </a:moveTo>
                <a:lnTo>
                  <a:pt x="0" y="0"/>
                </a:lnTo>
                <a:lnTo>
                  <a:pt x="0" y="215900"/>
                </a:lnTo>
                <a:lnTo>
                  <a:pt x="6934200" y="215900"/>
                </a:lnTo>
                <a:lnTo>
                  <a:pt x="6934200" y="0"/>
                </a:lnTo>
                <a:close/>
              </a:path>
            </a:pathLst>
          </a:custGeom>
          <a:solidFill>
            <a:srgbClr val="273D88"/>
          </a:solidFill>
        </p:spPr>
        <p:txBody>
          <a:bodyPr wrap="square" lIns="0" tIns="0" rIns="0" bIns="0" rtlCol="0"/>
          <a:lstStyle/>
          <a:p>
            <a:endParaRPr sz="1836" dirty="0"/>
          </a:p>
        </p:txBody>
      </p:sp>
      <p:sp>
        <p:nvSpPr>
          <p:cNvPr id="18" name="object 18"/>
          <p:cNvSpPr txBox="1"/>
          <p:nvPr/>
        </p:nvSpPr>
        <p:spPr>
          <a:xfrm>
            <a:off x="2759284" y="4115603"/>
            <a:ext cx="6494505" cy="719558"/>
          </a:xfrm>
          <a:prstGeom prst="rect">
            <a:avLst/>
          </a:prstGeom>
        </p:spPr>
        <p:txBody>
          <a:bodyPr vert="horz" wrap="square" lIns="0" tIns="12956" rIns="0" bIns="0" rtlCol="0">
            <a:spAutoFit/>
          </a:bodyPr>
          <a:lstStyle/>
          <a:p>
            <a:pPr marL="12957" algn="ctr">
              <a:spcBef>
                <a:spcPts val="102"/>
              </a:spcBef>
            </a:pPr>
            <a:r>
              <a:rPr lang="en-US" sz="4591" b="1" spc="153" dirty="0" err="1">
                <a:solidFill>
                  <a:srgbClr val="273D88"/>
                </a:solidFill>
                <a:latin typeface="Arial"/>
                <a:cs typeface="Arial"/>
              </a:rPr>
              <a:t>T</a:t>
            </a:r>
            <a:r>
              <a:rPr sz="4591" b="1" spc="15" dirty="0" err="1">
                <a:solidFill>
                  <a:srgbClr val="273D88"/>
                </a:solidFill>
                <a:latin typeface="Arial"/>
                <a:cs typeface="Arial"/>
              </a:rPr>
              <a:t>erima</a:t>
            </a:r>
            <a:r>
              <a:rPr sz="4591" b="1" dirty="0">
                <a:solidFill>
                  <a:srgbClr val="273D88"/>
                </a:solidFill>
                <a:latin typeface="Arial"/>
                <a:cs typeface="Arial"/>
              </a:rPr>
              <a:t> </a:t>
            </a:r>
            <a:r>
              <a:rPr lang="en-US" sz="4591" b="1" dirty="0">
                <a:solidFill>
                  <a:srgbClr val="273D88"/>
                </a:solidFill>
                <a:latin typeface="Arial"/>
                <a:cs typeface="Arial"/>
              </a:rPr>
              <a:t>K</a:t>
            </a:r>
            <a:r>
              <a:rPr sz="4591" b="1" spc="5" dirty="0">
                <a:solidFill>
                  <a:srgbClr val="273D88"/>
                </a:solidFill>
                <a:latin typeface="Arial"/>
                <a:cs typeface="Arial"/>
              </a:rPr>
              <a:t>asih</a:t>
            </a:r>
            <a:endParaRPr lang="en-US" sz="4591" b="1" spc="5" dirty="0">
              <a:solidFill>
                <a:srgbClr val="273D88"/>
              </a:solidFill>
              <a:latin typeface="Arial"/>
              <a:cs typeface="Arial"/>
            </a:endParaRPr>
          </a:p>
        </p:txBody>
      </p:sp>
      <p:sp>
        <p:nvSpPr>
          <p:cNvPr id="25" name="object 17">
            <a:extLst>
              <a:ext uri="{FF2B5EF4-FFF2-40B4-BE49-F238E27FC236}">
                <a16:creationId xmlns:a16="http://schemas.microsoft.com/office/drawing/2014/main" id="{681AFDC7-9B30-C04F-0D43-FD623D40D2D3}"/>
              </a:ext>
            </a:extLst>
          </p:cNvPr>
          <p:cNvSpPr txBox="1"/>
          <p:nvPr/>
        </p:nvSpPr>
        <p:spPr>
          <a:xfrm>
            <a:off x="810535" y="224940"/>
            <a:ext cx="6494505" cy="277081"/>
          </a:xfrm>
          <a:prstGeom prst="rect">
            <a:avLst/>
          </a:prstGeom>
        </p:spPr>
        <p:txBody>
          <a:bodyPr vert="horz" wrap="square" lIns="0" tIns="23322" rIns="0" bIns="0" rtlCol="0">
            <a:spAutoFit/>
          </a:bodyPr>
          <a:lstStyle/>
          <a:p>
            <a:pPr marL="12957" marR="5183" defTabSz="932871">
              <a:lnSpc>
                <a:spcPts val="1938"/>
              </a:lnSpc>
              <a:spcBef>
                <a:spcPts val="184"/>
              </a:spcBef>
            </a:pPr>
            <a:r>
              <a:rPr lang="en-US" sz="2400" b="1" spc="-5" dirty="0">
                <a:solidFill>
                  <a:srgbClr val="FFFFFF"/>
                </a:solidFill>
                <a:latin typeface="Franklin Gothic Demi Cond"/>
                <a:cs typeface="Franklin Gothic Demi Cond"/>
              </a:rPr>
              <a:t>PEJABAT SETIAUSAHA KERAJAAN NEGERI PAHANG</a:t>
            </a:r>
            <a:endParaRPr sz="2400" dirty="0">
              <a:solidFill>
                <a:prstClr val="black"/>
              </a:solidFill>
              <a:latin typeface="Franklin Gothic Demi Cond"/>
              <a:cs typeface="Franklin Gothic Demi Cond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FE4E4E7E-2C4A-3F15-EB34-C3DAA82542B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172" y="42682"/>
            <a:ext cx="441957" cy="53329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9CEC160-7D20-3180-647E-575D09EB1E83}"/>
              </a:ext>
            </a:extLst>
          </p:cNvPr>
          <p:cNvSpPr txBox="1"/>
          <p:nvPr/>
        </p:nvSpPr>
        <p:spPr>
          <a:xfrm>
            <a:off x="-1" y="6655454"/>
            <a:ext cx="55249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" dirty="0">
                <a:solidFill>
                  <a:srgbClr val="202124"/>
                </a:solidFill>
                <a:latin typeface="Arial" panose="020B0604020202020204" pitchFamily="34" charset="0"/>
              </a:rPr>
              <a:t>M.M.Noor</a:t>
            </a:r>
            <a:endParaRPr lang="en-US" sz="600" dirty="0"/>
          </a:p>
        </p:txBody>
      </p:sp>
      <p:sp>
        <p:nvSpPr>
          <p:cNvPr id="3" name="object 29">
            <a:extLst>
              <a:ext uri="{FF2B5EF4-FFF2-40B4-BE49-F238E27FC236}">
                <a16:creationId xmlns:a16="http://schemas.microsoft.com/office/drawing/2014/main" id="{A90C3352-3610-424F-2A66-BEB006CC0C5E}"/>
              </a:ext>
            </a:extLst>
          </p:cNvPr>
          <p:cNvSpPr txBox="1">
            <a:spLocks/>
          </p:cNvSpPr>
          <p:nvPr/>
        </p:nvSpPr>
        <p:spPr>
          <a:xfrm>
            <a:off x="1" y="1742858"/>
            <a:ext cx="12192000" cy="657061"/>
          </a:xfrm>
          <a:prstGeom prst="rect">
            <a:avLst/>
          </a:prstGeom>
        </p:spPr>
        <p:txBody>
          <a:bodyPr vert="horz" wrap="square" lIns="0" tIns="49234" rIns="0" bIns="0" rtlCol="0" anchor="ctr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957" marR="5183" lvl="0" indent="0" algn="ctr" defTabSz="914400" rtl="0" eaLnBrk="1" fontAlgn="auto" latinLnBrk="0" hangingPunct="1">
              <a:lnSpc>
                <a:spcPct val="106000"/>
              </a:lnSpc>
              <a:spcBef>
                <a:spcPts val="388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4000" spc="-5" dirty="0">
                <a:solidFill>
                  <a:prstClr val="black"/>
                </a:solidFill>
                <a:latin typeface="Franklin Gothic Demi Cond"/>
                <a:cs typeface="Franklin Gothic Demi Cond"/>
              </a:rPr>
              <a:t>LOGO JABATAN</a:t>
            </a:r>
          </a:p>
        </p:txBody>
      </p:sp>
    </p:spTree>
    <p:extLst>
      <p:ext uri="{BB962C8B-B14F-4D97-AF65-F5344CB8AC3E}">
        <p14:creationId xmlns:p14="http://schemas.microsoft.com/office/powerpoint/2010/main" val="1482891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22E773-DBCA-4900-93DE-CE64A8BE3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618859"/>
            <a:ext cx="454913" cy="335661"/>
          </a:xfrm>
        </p:spPr>
        <p:txBody>
          <a:bodyPr/>
          <a:lstStyle/>
          <a:p>
            <a:fld id="{842CA681-0DED-4896-B039-545EBA511FB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F5F48F-3352-42B2-4757-2E8FA1EB7A2D}"/>
              </a:ext>
            </a:extLst>
          </p:cNvPr>
          <p:cNvSpPr txBox="1"/>
          <p:nvPr/>
        </p:nvSpPr>
        <p:spPr>
          <a:xfrm>
            <a:off x="193040" y="71120"/>
            <a:ext cx="110337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A) </a:t>
            </a:r>
            <a:r>
              <a:rPr lang="en-US" sz="3000" b="1" dirty="0" err="1">
                <a:solidFill>
                  <a:schemeClr val="bg1"/>
                </a:solidFill>
              </a:rPr>
              <a:t>Latar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Belakang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Organisasi</a:t>
            </a:r>
            <a:endParaRPr lang="en-US" sz="3000" b="1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D2F063-1C3A-F5D9-F140-968ECA270C3A}"/>
              </a:ext>
            </a:extLst>
          </p:cNvPr>
          <p:cNvSpPr txBox="1"/>
          <p:nvPr/>
        </p:nvSpPr>
        <p:spPr>
          <a:xfrm>
            <a:off x="469900" y="1293864"/>
            <a:ext cx="1142263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Nama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Organisasi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 algn="just">
              <a:buAutoNum type="arabicPeriod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eriod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Alamat: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eriod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Sejarah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Organisasi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MY" sz="2000" b="0" i="0" dirty="0">
                <a:effectLst/>
                <a:latin typeface="Arial" panose="020B0604020202020204" pitchFamily="34" charset="0"/>
              </a:rPr>
              <a:t> 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eriod"/>
            </a:pP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Struktur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Organisasi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 algn="just">
              <a:buFont typeface="+mj-lt"/>
              <a:buAutoNum type="arabicPeriod"/>
            </a:pPr>
            <a:endParaRPr lang="en-MY" sz="2000" b="1" i="0" dirty="0">
              <a:effectLst/>
              <a:latin typeface="Arial" panose="020B0604020202020204" pitchFamily="34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Ketua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Jabatan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MY" sz="2000" b="0" i="0" dirty="0">
                <a:effectLst/>
                <a:latin typeface="Arial" panose="020B0604020202020204" pitchFamily="34" charset="0"/>
              </a:rPr>
              <a:t>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77D85D4-A5D5-4AF8-8913-F28359F35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8740" y="6629209"/>
            <a:ext cx="454913" cy="335661"/>
          </a:xfrm>
        </p:spPr>
        <p:txBody>
          <a:bodyPr/>
          <a:lstStyle/>
          <a:p>
            <a:fld id="{842CA681-0DED-4896-B039-545EBA511FB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0087BF-B23A-BF39-2F20-6D905E7FC086}"/>
              </a:ext>
            </a:extLst>
          </p:cNvPr>
          <p:cNvSpPr txBox="1"/>
          <p:nvPr/>
        </p:nvSpPr>
        <p:spPr>
          <a:xfrm>
            <a:off x="193040" y="71120"/>
            <a:ext cx="110337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>
                <a:solidFill>
                  <a:schemeClr val="bg1"/>
                </a:solidFill>
              </a:rPr>
              <a:t>B) Visi, Misi, Moto dan Piagam Pelanggan</a:t>
            </a:r>
            <a:endParaRPr lang="en-US" sz="3000" b="1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9FC543-675A-47A1-A65B-8BE35F4FBC24}"/>
              </a:ext>
            </a:extLst>
          </p:cNvPr>
          <p:cNvSpPr txBox="1"/>
          <p:nvPr/>
        </p:nvSpPr>
        <p:spPr>
          <a:xfrm>
            <a:off x="579120" y="1266869"/>
            <a:ext cx="110337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Visi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Misi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Moto: </a:t>
            </a:r>
            <a:r>
              <a:rPr lang="en-US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MY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93040" y="700748"/>
            <a:ext cx="2590800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err="1"/>
              <a:t>Fungsi</a:t>
            </a:r>
            <a:r>
              <a:rPr lang="en-US" b="1" dirty="0"/>
              <a:t> Utama</a:t>
            </a:r>
          </a:p>
          <a:p>
            <a:r>
              <a:rPr lang="en-US" sz="1200" dirty="0"/>
              <a:t>Fungi </a:t>
            </a:r>
            <a:r>
              <a:rPr lang="en-US" sz="1200" dirty="0" err="1"/>
              <a:t>Sampingan</a:t>
            </a:r>
            <a:endParaRPr lang="en-US" sz="12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869252-E824-43EA-9C0A-23B7A92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8420" y="6608699"/>
            <a:ext cx="454913" cy="335661"/>
          </a:xfrm>
        </p:spPr>
        <p:txBody>
          <a:bodyPr/>
          <a:lstStyle/>
          <a:p>
            <a:fld id="{842CA681-0DED-4896-B039-545EBA511FB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A0CF70-4496-FC5E-32CE-BAACA617FD95}"/>
              </a:ext>
            </a:extLst>
          </p:cNvPr>
          <p:cNvSpPr txBox="1"/>
          <p:nvPr/>
        </p:nvSpPr>
        <p:spPr>
          <a:xfrm>
            <a:off x="193040" y="71120"/>
            <a:ext cx="110337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C) </a:t>
            </a:r>
            <a:r>
              <a:rPr lang="en-US" sz="3000" b="1" dirty="0" err="1">
                <a:solidFill>
                  <a:schemeClr val="bg1"/>
                </a:solidFill>
              </a:rPr>
              <a:t>Fungsi</a:t>
            </a:r>
            <a:r>
              <a:rPr lang="en-US" sz="3000" b="1" dirty="0">
                <a:solidFill>
                  <a:schemeClr val="bg1"/>
                </a:solidFill>
              </a:rPr>
              <a:t>, </a:t>
            </a:r>
            <a:r>
              <a:rPr lang="en-US" sz="3000" b="1" dirty="0" err="1">
                <a:solidFill>
                  <a:schemeClr val="bg1"/>
                </a:solidFill>
              </a:rPr>
              <a:t>Peranan</a:t>
            </a:r>
            <a:r>
              <a:rPr lang="en-US" sz="3000" b="1" dirty="0">
                <a:solidFill>
                  <a:schemeClr val="bg1"/>
                </a:solidFill>
              </a:rPr>
              <a:t> dan </a:t>
            </a:r>
            <a:r>
              <a:rPr lang="en-US" sz="3000" b="1" dirty="0" err="1">
                <a:solidFill>
                  <a:schemeClr val="bg1"/>
                </a:solidFill>
              </a:rPr>
              <a:t>Perkhidmatan</a:t>
            </a:r>
            <a:endParaRPr lang="en-US" sz="3000" b="1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94FDFB-E2AC-435E-AE5B-F100C865CFA4}"/>
              </a:ext>
            </a:extLst>
          </p:cNvPr>
          <p:cNvSpPr txBox="1"/>
          <p:nvPr/>
        </p:nvSpPr>
        <p:spPr>
          <a:xfrm>
            <a:off x="193040" y="1395413"/>
            <a:ext cx="117502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Fungsi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Utama:</a:t>
            </a:r>
          </a:p>
          <a:p>
            <a:pPr algn="just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93040" y="700748"/>
            <a:ext cx="2590800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err="1"/>
              <a:t>Fungsi</a:t>
            </a:r>
            <a:r>
              <a:rPr lang="en-US" sz="1200" dirty="0"/>
              <a:t> Utama</a:t>
            </a:r>
          </a:p>
          <a:p>
            <a:r>
              <a:rPr lang="en-US" b="1" dirty="0"/>
              <a:t>Fungi </a:t>
            </a:r>
            <a:r>
              <a:rPr lang="en-US" b="1" dirty="0" err="1"/>
              <a:t>Sokongan</a:t>
            </a:r>
            <a:endParaRPr lang="en-US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869252-E824-43EA-9C0A-23B7A92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8420" y="6608699"/>
            <a:ext cx="454913" cy="335661"/>
          </a:xfrm>
        </p:spPr>
        <p:txBody>
          <a:bodyPr/>
          <a:lstStyle/>
          <a:p>
            <a:fld id="{842CA681-0DED-4896-B039-545EBA511FB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A0CF70-4496-FC5E-32CE-BAACA617FD95}"/>
              </a:ext>
            </a:extLst>
          </p:cNvPr>
          <p:cNvSpPr txBox="1"/>
          <p:nvPr/>
        </p:nvSpPr>
        <p:spPr>
          <a:xfrm>
            <a:off x="193040" y="71120"/>
            <a:ext cx="110337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C) </a:t>
            </a:r>
            <a:r>
              <a:rPr lang="en-US" sz="3000" b="1" dirty="0" err="1">
                <a:solidFill>
                  <a:schemeClr val="bg1"/>
                </a:solidFill>
              </a:rPr>
              <a:t>Fungsi</a:t>
            </a:r>
            <a:r>
              <a:rPr lang="en-US" sz="3000" b="1" dirty="0">
                <a:solidFill>
                  <a:schemeClr val="bg1"/>
                </a:solidFill>
              </a:rPr>
              <a:t>, </a:t>
            </a:r>
            <a:r>
              <a:rPr lang="en-US" sz="3000" b="1" dirty="0" err="1">
                <a:solidFill>
                  <a:schemeClr val="bg1"/>
                </a:solidFill>
              </a:rPr>
              <a:t>Peranan</a:t>
            </a:r>
            <a:r>
              <a:rPr lang="en-US" sz="3000" b="1" dirty="0">
                <a:solidFill>
                  <a:schemeClr val="bg1"/>
                </a:solidFill>
              </a:rPr>
              <a:t> dan </a:t>
            </a:r>
            <a:r>
              <a:rPr lang="en-US" sz="3000" b="1" dirty="0" err="1">
                <a:solidFill>
                  <a:schemeClr val="bg1"/>
                </a:solidFill>
              </a:rPr>
              <a:t>Perkhidmatan</a:t>
            </a:r>
            <a:endParaRPr lang="en-US" sz="3000" b="1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94FDFB-E2AC-435E-AE5B-F100C865CFA4}"/>
              </a:ext>
            </a:extLst>
          </p:cNvPr>
          <p:cNvSpPr txBox="1"/>
          <p:nvPr/>
        </p:nvSpPr>
        <p:spPr>
          <a:xfrm>
            <a:off x="193040" y="1632937"/>
            <a:ext cx="117502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Fungsi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Sokongan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242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09880" y="899164"/>
            <a:ext cx="26974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Punca</a:t>
            </a:r>
            <a:r>
              <a:rPr lang="en-US" dirty="0"/>
              <a:t> Kuasa </a:t>
            </a:r>
            <a:r>
              <a:rPr lang="en-US" dirty="0" err="1"/>
              <a:t>Organisasi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A0465F8-ABE4-4199-A150-0F0181343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8740" y="6608699"/>
            <a:ext cx="454913" cy="335661"/>
          </a:xfrm>
        </p:spPr>
        <p:txBody>
          <a:bodyPr/>
          <a:lstStyle/>
          <a:p>
            <a:fld id="{842CA681-0DED-4896-B039-545EBA511FB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F35922-9911-2B0A-947C-12B9B520E08D}"/>
              </a:ext>
            </a:extLst>
          </p:cNvPr>
          <p:cNvSpPr txBox="1"/>
          <p:nvPr/>
        </p:nvSpPr>
        <p:spPr>
          <a:xfrm>
            <a:off x="193040" y="71120"/>
            <a:ext cx="110337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</a:rPr>
              <a:t>D) Kuasa dan </a:t>
            </a:r>
            <a:r>
              <a:rPr lang="en-US" sz="3000" b="1" dirty="0" err="1">
                <a:solidFill>
                  <a:schemeClr val="bg1"/>
                </a:solidFill>
              </a:rPr>
              <a:t>Tanggungjawab</a:t>
            </a:r>
            <a:endParaRPr lang="en-US" sz="3000" b="1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7B81B3-0B8F-43A5-86FD-81EC1B58445A}"/>
              </a:ext>
            </a:extLst>
          </p:cNvPr>
          <p:cNvSpPr txBox="1"/>
          <p:nvPr/>
        </p:nvSpPr>
        <p:spPr>
          <a:xfrm>
            <a:off x="5300994" y="2598003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ABC</a:t>
            </a:r>
            <a:endParaRPr lang="en-MY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9DCDC1-F74F-4B33-B269-54CABC274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8420" y="6618859"/>
            <a:ext cx="454913" cy="335661"/>
          </a:xfrm>
        </p:spPr>
        <p:txBody>
          <a:bodyPr/>
          <a:lstStyle/>
          <a:p>
            <a:fld id="{842CA681-0DED-4896-B039-545EBA511FB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DBE36A-1124-4893-0DF3-60E3C563AE45}"/>
              </a:ext>
            </a:extLst>
          </p:cNvPr>
          <p:cNvSpPr txBox="1"/>
          <p:nvPr/>
        </p:nvSpPr>
        <p:spPr>
          <a:xfrm>
            <a:off x="193040" y="71120"/>
            <a:ext cx="110337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000" b="1" dirty="0">
                <a:solidFill>
                  <a:schemeClr val="bg1"/>
                </a:solidFill>
              </a:rPr>
              <a:t>E) Akta, </a:t>
            </a:r>
            <a:r>
              <a:rPr lang="sv-SE" sz="3000" b="1" dirty="0" err="1">
                <a:solidFill>
                  <a:schemeClr val="bg1"/>
                </a:solidFill>
              </a:rPr>
              <a:t>Undang-undang</a:t>
            </a:r>
            <a:r>
              <a:rPr lang="sv-SE" sz="3000" b="1" dirty="0">
                <a:solidFill>
                  <a:schemeClr val="bg1"/>
                </a:solidFill>
              </a:rPr>
              <a:t> </a:t>
            </a:r>
            <a:r>
              <a:rPr lang="sv-SE" sz="3000" b="1" dirty="0" err="1">
                <a:solidFill>
                  <a:schemeClr val="bg1"/>
                </a:solidFill>
              </a:rPr>
              <a:t>Berkaitan</a:t>
            </a:r>
            <a:r>
              <a:rPr lang="sv-SE" sz="3000" b="1" dirty="0">
                <a:solidFill>
                  <a:schemeClr val="bg1"/>
                </a:solidFill>
              </a:rPr>
              <a:t> dan </a:t>
            </a:r>
            <a:r>
              <a:rPr lang="sv-SE" sz="3000" b="1" dirty="0" err="1">
                <a:solidFill>
                  <a:schemeClr val="bg1"/>
                </a:solidFill>
              </a:rPr>
              <a:t>Pensijilan</a:t>
            </a:r>
            <a:endParaRPr lang="en-US" sz="3000" b="1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A47DC4-9AEE-4D4E-9C9F-8C4C0C7DDCF6}"/>
              </a:ext>
            </a:extLst>
          </p:cNvPr>
          <p:cNvSpPr txBox="1"/>
          <p:nvPr/>
        </p:nvSpPr>
        <p:spPr>
          <a:xfrm>
            <a:off x="193040" y="951398"/>
            <a:ext cx="11543240" cy="31162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 hangingPunct="0">
              <a:spcAft>
                <a:spcPts val="850"/>
              </a:spcAft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ABC</a:t>
            </a:r>
            <a:endParaRPr lang="ms-MY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49580" algn="just" hangingPunct="0">
              <a:spcAft>
                <a:spcPts val="850"/>
              </a:spcAft>
            </a:pPr>
            <a:endParaRPr lang="ms-MY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49580" algn="just" hangingPunct="0">
              <a:spcAft>
                <a:spcPts val="850"/>
              </a:spcAft>
            </a:pPr>
            <a:endParaRPr lang="ms-MY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49580" algn="just" hangingPunct="0">
              <a:spcAft>
                <a:spcPts val="850"/>
              </a:spcAft>
            </a:pPr>
            <a:endParaRPr lang="ms-MY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49580" algn="just" hangingPunct="0">
              <a:spcAft>
                <a:spcPts val="850"/>
              </a:spcAft>
            </a:pPr>
            <a:endParaRPr lang="ms-MY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49580" algn="just" hangingPunct="0">
              <a:spcAft>
                <a:spcPts val="850"/>
              </a:spcAft>
            </a:pPr>
            <a:r>
              <a:rPr lang="ms-MY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Pensijilan</a:t>
            </a:r>
            <a:r>
              <a:rPr lang="ms-MY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endParaRPr lang="en-MY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49580" algn="just" hangingPunct="0">
              <a:spcAft>
                <a:spcPts val="850"/>
              </a:spcAft>
            </a:pPr>
            <a:endParaRPr lang="en-MY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49580" algn="just" hangingPunct="0">
              <a:spcAft>
                <a:spcPts val="850"/>
              </a:spcAft>
            </a:pPr>
            <a:endParaRPr lang="en-MY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5761</TotalTime>
  <Words>774</Words>
  <Application>Microsoft Office PowerPoint</Application>
  <PresentationFormat>Widescreen</PresentationFormat>
  <Paragraphs>274</Paragraphs>
  <Slides>38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Arial</vt:lpstr>
      <vt:lpstr>Calibri</vt:lpstr>
      <vt:lpstr>Calibri Light</vt:lpstr>
      <vt:lpstr>Franklin Gothic Book</vt:lpstr>
      <vt:lpstr>Franklin Gothic Demi Cond</vt:lpstr>
      <vt:lpstr>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UMP M.M.Noor</dc:creator>
  <cp:lastModifiedBy>User</cp:lastModifiedBy>
  <cp:revision>245</cp:revision>
  <cp:lastPrinted>2022-10-12T13:39:52Z</cp:lastPrinted>
  <dcterms:created xsi:type="dcterms:W3CDTF">2022-06-01T13:16:53Z</dcterms:created>
  <dcterms:modified xsi:type="dcterms:W3CDTF">2023-08-05T16:03:08Z</dcterms:modified>
</cp:coreProperties>
</file>